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71" r:id="rId5"/>
    <p:sldId id="259" r:id="rId6"/>
    <p:sldId id="260" r:id="rId7"/>
    <p:sldId id="263" r:id="rId8"/>
    <p:sldId id="268" r:id="rId9"/>
    <p:sldId id="262" r:id="rId10"/>
    <p:sldId id="264" r:id="rId11"/>
    <p:sldId id="265" r:id="rId12"/>
    <p:sldId id="270" r:id="rId13"/>
    <p:sldId id="272" r:id="rId14"/>
    <p:sldId id="267"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88594" autoAdjust="0"/>
  </p:normalViewPr>
  <p:slideViewPr>
    <p:cSldViewPr snapToGrid="0">
      <p:cViewPr varScale="1">
        <p:scale>
          <a:sx n="60" d="100"/>
          <a:sy n="60" d="100"/>
        </p:scale>
        <p:origin x="1484" y="48"/>
      </p:cViewPr>
      <p:guideLst/>
    </p:cSldViewPr>
  </p:slideViewPr>
  <p:notesTextViewPr>
    <p:cViewPr>
      <p:scale>
        <a:sx n="1" d="1"/>
        <a:sy n="1" d="1"/>
      </p:scale>
      <p:origin x="0" y="0"/>
    </p:cViewPr>
  </p:notesTextViewPr>
  <p:sorterViewPr>
    <p:cViewPr varScale="1">
      <p:scale>
        <a:sx n="100" d="100"/>
        <a:sy n="100" d="100"/>
      </p:scale>
      <p:origin x="0" y="-26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DDDCFD-64D5-4ECF-A2E9-077411E3F282}" type="datetimeFigureOut">
              <a:rPr kumimoji="1" lang="ja-JP" altLang="en-US" smtClean="0"/>
              <a:t>2018/8/9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0B8C5E-7A38-4169-A6D3-C37C1B8F6264}" type="slidenum">
              <a:rPr kumimoji="1" lang="ja-JP" altLang="en-US" smtClean="0"/>
              <a:t>‹#›</a:t>
            </a:fld>
            <a:endParaRPr kumimoji="1" lang="ja-JP" altLang="en-US"/>
          </a:p>
        </p:txBody>
      </p:sp>
    </p:spTree>
    <p:extLst>
      <p:ext uri="{BB962C8B-B14F-4D97-AF65-F5344CB8AC3E}">
        <p14:creationId xmlns:p14="http://schemas.microsoft.com/office/powerpoint/2010/main" val="19949978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意見提示要旨：大会配布資料にあり</a:t>
            </a:r>
          </a:p>
        </p:txBody>
      </p:sp>
      <p:sp>
        <p:nvSpPr>
          <p:cNvPr id="4" name="スライド番号プレースホルダー 3"/>
          <p:cNvSpPr>
            <a:spLocks noGrp="1"/>
          </p:cNvSpPr>
          <p:nvPr>
            <p:ph type="sldNum" sz="quarter" idx="10"/>
          </p:nvPr>
        </p:nvSpPr>
        <p:spPr/>
        <p:txBody>
          <a:bodyPr/>
          <a:lstStyle/>
          <a:p>
            <a:fld id="{3B0B8C5E-7A38-4169-A6D3-C37C1B8F6264}" type="slidenum">
              <a:rPr kumimoji="1" lang="ja-JP" altLang="en-US" smtClean="0"/>
              <a:t>2</a:t>
            </a:fld>
            <a:endParaRPr kumimoji="1" lang="ja-JP" altLang="en-US"/>
          </a:p>
        </p:txBody>
      </p:sp>
    </p:spTree>
    <p:extLst>
      <p:ext uri="{BB962C8B-B14F-4D97-AF65-F5344CB8AC3E}">
        <p14:creationId xmlns:p14="http://schemas.microsoft.com/office/powerpoint/2010/main" val="1075851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高校でも同じ定義かどうかは調べてない。</a:t>
            </a:r>
            <a:endParaRPr kumimoji="1" lang="en-US" altLang="ja-JP" dirty="0"/>
          </a:p>
          <a:p>
            <a:r>
              <a:rPr kumimoji="1" lang="ja-JP" altLang="en-US" dirty="0"/>
              <a:t>新たな未来を築くための 大学教育の質的転換に向けて ～生涯学び続け、主体的に考える力を育成する大学へ～ （答 申）</a:t>
            </a:r>
            <a:endParaRPr kumimoji="1" lang="en-US" altLang="ja-JP" dirty="0"/>
          </a:p>
          <a:p>
            <a:r>
              <a:rPr kumimoji="1" lang="zh-TW" altLang="en-US" dirty="0"/>
              <a:t>平成２４年８月２８日 中央教育審議会</a:t>
            </a:r>
            <a:endParaRPr kumimoji="1" lang="en-US" altLang="zh-TW" dirty="0"/>
          </a:p>
          <a:p>
            <a:r>
              <a:rPr kumimoji="1" lang="en-US" altLang="ja-JP" dirty="0"/>
              <a:t>http://www.mext.go.jp/component/b_menu/shingi/toushin/__icsFiles/afieldfile/2012/10/04/1325048_1.pdf</a:t>
            </a:r>
            <a:r>
              <a:rPr kumimoji="1" lang="ja-JP" altLang="en-US" dirty="0"/>
              <a:t> </a:t>
            </a:r>
          </a:p>
        </p:txBody>
      </p:sp>
      <p:sp>
        <p:nvSpPr>
          <p:cNvPr id="4" name="スライド番号プレースホルダー 3"/>
          <p:cNvSpPr>
            <a:spLocks noGrp="1"/>
          </p:cNvSpPr>
          <p:nvPr>
            <p:ph type="sldNum" sz="quarter" idx="10"/>
          </p:nvPr>
        </p:nvSpPr>
        <p:spPr/>
        <p:txBody>
          <a:bodyPr/>
          <a:lstStyle/>
          <a:p>
            <a:fld id="{3B0B8C5E-7A38-4169-A6D3-C37C1B8F6264}" type="slidenum">
              <a:rPr kumimoji="1" lang="ja-JP" altLang="en-US" smtClean="0"/>
              <a:t>15</a:t>
            </a:fld>
            <a:endParaRPr kumimoji="1" lang="ja-JP" altLang="en-US"/>
          </a:p>
        </p:txBody>
      </p:sp>
    </p:spTree>
    <p:extLst>
      <p:ext uri="{BB962C8B-B14F-4D97-AF65-F5344CB8AC3E}">
        <p14:creationId xmlns:p14="http://schemas.microsoft.com/office/powerpoint/2010/main" val="2023379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徒が電気にかんする知識や、電気がかかわる様々な事象に知的な好奇心を持ち、多面的、複合的な視点を持てるように育てることは、彼ら彼女らのこれからの豊かな人生実現にとっても、地球社会の幸せな未来の実現のいずれにとっても重要であろう。</a:t>
            </a:r>
          </a:p>
        </p:txBody>
      </p:sp>
      <p:sp>
        <p:nvSpPr>
          <p:cNvPr id="4" name="スライド番号プレースホルダー 3"/>
          <p:cNvSpPr>
            <a:spLocks noGrp="1"/>
          </p:cNvSpPr>
          <p:nvPr>
            <p:ph type="sldNum" sz="quarter" idx="10"/>
          </p:nvPr>
        </p:nvSpPr>
        <p:spPr/>
        <p:txBody>
          <a:bodyPr/>
          <a:lstStyle/>
          <a:p>
            <a:fld id="{3B0B8C5E-7A38-4169-A6D3-C37C1B8F6264}" type="slidenum">
              <a:rPr kumimoji="1" lang="ja-JP" altLang="en-US" smtClean="0"/>
              <a:t>3</a:t>
            </a:fld>
            <a:endParaRPr kumimoji="1" lang="ja-JP" altLang="en-US"/>
          </a:p>
        </p:txBody>
      </p:sp>
    </p:spTree>
    <p:extLst>
      <p:ext uri="{BB962C8B-B14F-4D97-AF65-F5344CB8AC3E}">
        <p14:creationId xmlns:p14="http://schemas.microsoft.com/office/powerpoint/2010/main" val="3682547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高校で学び、大学で学び、教職に就く</a:t>
            </a:r>
            <a:endParaRPr kumimoji="1" lang="en-US" altLang="ja-JP" dirty="0"/>
          </a:p>
          <a:p>
            <a:r>
              <a:rPr kumimoji="1" lang="ja-JP" altLang="en-US" dirty="0"/>
              <a:t>先生方のクラスの生徒で、教職について理化学（特に電気や電気化学）についての子供の興味を掻き立ててくれそうな生徒がいますか。</a:t>
            </a:r>
            <a:endParaRPr kumimoji="1" lang="en-US" altLang="ja-JP" dirty="0"/>
          </a:p>
          <a:p>
            <a:r>
              <a:rPr kumimoji="1" lang="ja-JP" altLang="en-US" dirty="0"/>
              <a:t>（科学者・技術者になってくれることも大切だが。）</a:t>
            </a:r>
            <a:endParaRPr kumimoji="1" lang="en-US" altLang="ja-JP" dirty="0"/>
          </a:p>
        </p:txBody>
      </p:sp>
      <p:sp>
        <p:nvSpPr>
          <p:cNvPr id="4" name="スライド番号プレースホルダー 3"/>
          <p:cNvSpPr>
            <a:spLocks noGrp="1"/>
          </p:cNvSpPr>
          <p:nvPr>
            <p:ph type="sldNum" sz="quarter" idx="10"/>
          </p:nvPr>
        </p:nvSpPr>
        <p:spPr/>
        <p:txBody>
          <a:bodyPr/>
          <a:lstStyle/>
          <a:p>
            <a:fld id="{3B0B8C5E-7A38-4169-A6D3-C37C1B8F6264}" type="slidenum">
              <a:rPr kumimoji="1" lang="ja-JP" altLang="en-US" smtClean="0"/>
              <a:t>4</a:t>
            </a:fld>
            <a:endParaRPr kumimoji="1" lang="ja-JP" altLang="en-US"/>
          </a:p>
        </p:txBody>
      </p:sp>
    </p:spTree>
    <p:extLst>
      <p:ext uri="{BB962C8B-B14F-4D97-AF65-F5344CB8AC3E}">
        <p14:creationId xmlns:p14="http://schemas.microsoft.com/office/powerpoint/2010/main" val="3007326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「得意（＋やや得意）」の先生、さらには教職学生が増えないことには、理化学好きの子供は増えない。いわんや電気においておや。</a:t>
            </a:r>
            <a:endParaRPr kumimoji="1" lang="en-US" altLang="ja-JP" dirty="0"/>
          </a:p>
          <a:p>
            <a:r>
              <a:rPr kumimoji="1" lang="ja-JP" altLang="en-US" dirty="0"/>
              <a:t>「科学の広場」の電気学会ブースに掲示してあるポスターを見てほしい。（ポスターの縮小コピーを配布資料に。）</a:t>
            </a:r>
            <a:endParaRPr kumimoji="1" lang="en-US" altLang="ja-JP" dirty="0"/>
          </a:p>
          <a:p>
            <a:r>
              <a:rPr kumimoji="1" lang="ja-JP" altLang="en-US" dirty="0"/>
              <a:t>久保先生（大阪大学）の調査結果もある。大学電気の学生（</a:t>
            </a:r>
            <a:r>
              <a:rPr kumimoji="1" lang="en-US" altLang="ja-JP" dirty="0"/>
              <a:t>39</a:t>
            </a:r>
            <a:r>
              <a:rPr kumimoji="1" lang="ja-JP" altLang="en-US" dirty="0"/>
              <a:t>名）で、</a:t>
            </a:r>
            <a:endParaRPr kumimoji="1" lang="en-US" altLang="ja-JP" dirty="0"/>
          </a:p>
          <a:p>
            <a:r>
              <a:rPr kumimoji="1" lang="ja-JP" altLang="en-US" dirty="0"/>
              <a:t>　プラモデルを組み立てたことが無い・・・</a:t>
            </a:r>
            <a:r>
              <a:rPr kumimoji="1" lang="en-US" altLang="ja-JP" dirty="0"/>
              <a:t>59%</a:t>
            </a:r>
          </a:p>
          <a:p>
            <a:r>
              <a:rPr kumimoji="1" lang="ja-JP" altLang="en-US" dirty="0"/>
              <a:t>　単三電池の電圧（</a:t>
            </a:r>
            <a:r>
              <a:rPr kumimoji="1" lang="en-US" altLang="ja-JP" dirty="0"/>
              <a:t>1.5V</a:t>
            </a:r>
            <a:r>
              <a:rPr kumimoji="1" lang="ja-JP" altLang="en-US" dirty="0"/>
              <a:t>）の正答・・・</a:t>
            </a:r>
            <a:r>
              <a:rPr kumimoji="1" lang="en-US" altLang="ja-JP" dirty="0"/>
              <a:t>25%</a:t>
            </a:r>
          </a:p>
          <a:p>
            <a:r>
              <a:rPr kumimoji="1" lang="ja-JP" altLang="en-US" dirty="0"/>
              <a:t>　（日本の）家庭のコンセント電圧（</a:t>
            </a:r>
            <a:r>
              <a:rPr kumimoji="1" lang="en-US" altLang="ja-JP" dirty="0"/>
              <a:t>100V</a:t>
            </a:r>
            <a:r>
              <a:rPr kumimoji="1" lang="ja-JP" altLang="en-US" dirty="0"/>
              <a:t>）の正答・・・</a:t>
            </a:r>
            <a:r>
              <a:rPr kumimoji="1" lang="en-US" altLang="ja-JP" dirty="0"/>
              <a:t>54%</a:t>
            </a:r>
          </a:p>
          <a:p>
            <a:r>
              <a:rPr kumimoji="1" lang="ja-JP" altLang="en-US" dirty="0"/>
              <a:t>　西日本の電力周波数（</a:t>
            </a:r>
            <a:r>
              <a:rPr kumimoji="1" lang="en-US" altLang="ja-JP" dirty="0"/>
              <a:t>60Hz</a:t>
            </a:r>
            <a:r>
              <a:rPr kumimoji="1" lang="ja-JP" altLang="en-US" dirty="0"/>
              <a:t>）の正答・・・</a:t>
            </a:r>
            <a:r>
              <a:rPr kumimoji="1" lang="en-US" altLang="ja-JP" dirty="0"/>
              <a:t>44%</a:t>
            </a:r>
          </a:p>
          <a:p>
            <a:endParaRPr kumimoji="1" lang="ja-JP" altLang="en-US" dirty="0"/>
          </a:p>
        </p:txBody>
      </p:sp>
      <p:sp>
        <p:nvSpPr>
          <p:cNvPr id="4" name="スライド番号プレースホルダー 3"/>
          <p:cNvSpPr>
            <a:spLocks noGrp="1"/>
          </p:cNvSpPr>
          <p:nvPr>
            <p:ph type="sldNum" sz="quarter" idx="10"/>
          </p:nvPr>
        </p:nvSpPr>
        <p:spPr/>
        <p:txBody>
          <a:bodyPr/>
          <a:lstStyle/>
          <a:p>
            <a:fld id="{3B0B8C5E-7A38-4169-A6D3-C37C1B8F6264}" type="slidenum">
              <a:rPr kumimoji="1" lang="ja-JP" altLang="en-US" smtClean="0"/>
              <a:t>5</a:t>
            </a:fld>
            <a:endParaRPr kumimoji="1" lang="ja-JP" altLang="en-US"/>
          </a:p>
        </p:txBody>
      </p:sp>
    </p:spTree>
    <p:extLst>
      <p:ext uri="{BB962C8B-B14F-4D97-AF65-F5344CB8AC3E}">
        <p14:creationId xmlns:p14="http://schemas.microsoft.com/office/powerpoint/2010/main" val="408792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新しい備えが必要とも言えるし、新しい備えをするチャンスとも言える。</a:t>
            </a:r>
          </a:p>
        </p:txBody>
      </p:sp>
      <p:sp>
        <p:nvSpPr>
          <p:cNvPr id="4" name="スライド番号プレースホルダー 3"/>
          <p:cNvSpPr>
            <a:spLocks noGrp="1"/>
          </p:cNvSpPr>
          <p:nvPr>
            <p:ph type="sldNum" sz="quarter" idx="10"/>
          </p:nvPr>
        </p:nvSpPr>
        <p:spPr/>
        <p:txBody>
          <a:bodyPr/>
          <a:lstStyle/>
          <a:p>
            <a:fld id="{3B0B8C5E-7A38-4169-A6D3-C37C1B8F6264}" type="slidenum">
              <a:rPr kumimoji="1" lang="ja-JP" altLang="en-US" smtClean="0"/>
              <a:t>6</a:t>
            </a:fld>
            <a:endParaRPr kumimoji="1" lang="ja-JP" altLang="en-US"/>
          </a:p>
        </p:txBody>
      </p:sp>
    </p:spTree>
    <p:extLst>
      <p:ext uri="{BB962C8B-B14F-4D97-AF65-F5344CB8AC3E}">
        <p14:creationId xmlns:p14="http://schemas.microsoft.com/office/powerpoint/2010/main" val="1998251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電気学会</a:t>
            </a:r>
            <a:r>
              <a:rPr kumimoji="1" lang="en-US" altLang="ja-JP" dirty="0"/>
              <a:t>125</a:t>
            </a:r>
            <a:r>
              <a:rPr kumimoji="1" lang="ja-JP" altLang="en-US" dirty="0"/>
              <a:t>周年の会員の寄付金を原資にして作った。執筆は電気学会員が分担したが、執筆料もタダ。無料配布する。売ってはいけないことになっている。</a:t>
            </a:r>
            <a:endParaRPr kumimoji="1" lang="en-US" altLang="ja-JP" dirty="0"/>
          </a:p>
          <a:p>
            <a:r>
              <a:rPr kumimoji="1" lang="ja-JP" altLang="en-US" dirty="0"/>
              <a:t>学校の正規授業でこの資料を使うのは時間の制約上で難しいと思っているが、先生方が授業準備をされる際の元ネタとか、生徒たちの理科クラブ等の課外活動用の資料としては、かなり使えるのではないかと思う。</a:t>
            </a:r>
            <a:endParaRPr kumimoji="1" lang="en-US" altLang="ja-JP" dirty="0"/>
          </a:p>
          <a:p>
            <a:r>
              <a:rPr kumimoji="1" lang="ja-JP" altLang="en-US" dirty="0"/>
              <a:t>昨年の川越大会の「科学の広場」で配布したので、ご覧になった方もいるだろう。</a:t>
            </a:r>
            <a:endParaRPr kumimoji="1" lang="en-US" altLang="ja-JP" dirty="0"/>
          </a:p>
          <a:p>
            <a:r>
              <a:rPr kumimoji="1" lang="ja-JP" altLang="en-US" dirty="0"/>
              <a:t>「理科クラブのメンバーが</a:t>
            </a:r>
            <a:r>
              <a:rPr kumimoji="1" lang="en-US" altLang="ja-JP" dirty="0"/>
              <a:t>10</a:t>
            </a:r>
            <a:r>
              <a:rPr kumimoji="1" lang="ja-JP" altLang="en-US" dirty="0"/>
              <a:t>人なので、全員に配りたい」といった要求は、遠慮なく出していただきたい。</a:t>
            </a:r>
          </a:p>
        </p:txBody>
      </p:sp>
      <p:sp>
        <p:nvSpPr>
          <p:cNvPr id="4" name="スライド番号プレースホルダー 3"/>
          <p:cNvSpPr>
            <a:spLocks noGrp="1"/>
          </p:cNvSpPr>
          <p:nvPr>
            <p:ph type="sldNum" sz="quarter" idx="10"/>
          </p:nvPr>
        </p:nvSpPr>
        <p:spPr/>
        <p:txBody>
          <a:bodyPr/>
          <a:lstStyle/>
          <a:p>
            <a:fld id="{3B0B8C5E-7A38-4169-A6D3-C37C1B8F6264}" type="slidenum">
              <a:rPr kumimoji="1" lang="ja-JP" altLang="en-US" smtClean="0"/>
              <a:t>7</a:t>
            </a:fld>
            <a:endParaRPr kumimoji="1" lang="ja-JP" altLang="en-US"/>
          </a:p>
        </p:txBody>
      </p:sp>
    </p:spTree>
    <p:extLst>
      <p:ext uri="{BB962C8B-B14F-4D97-AF65-F5344CB8AC3E}">
        <p14:creationId xmlns:p14="http://schemas.microsoft.com/office/powerpoint/2010/main" val="20088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美味しそうな焼き鳥だが、冷えちゃったとする。電子レンジでチンをすれば、暖かくなって確実においしくなる。</a:t>
            </a:r>
            <a:endParaRPr kumimoji="1" lang="en-US" altLang="ja-JP" dirty="0"/>
          </a:p>
          <a:p>
            <a:r>
              <a:rPr kumimoji="1" lang="ja-JP" altLang="en-US" dirty="0"/>
              <a:t>何で暖かくなるの？　そう、電気の波（電磁波と言います）のおかげだよね。</a:t>
            </a:r>
            <a:endParaRPr kumimoji="1" lang="en-US" altLang="ja-JP" dirty="0"/>
          </a:p>
          <a:p>
            <a:r>
              <a:rPr kumimoji="1" lang="ja-JP" altLang="en-US" dirty="0"/>
              <a:t>じゃ、電子レンジは焼き鳥に電線をつないで温めるの？　ちがうよね、電子レンジの中の空中を電磁波が飛び交って、焼き鳥が温かくなるのだよね。</a:t>
            </a:r>
            <a:endParaRPr kumimoji="1" lang="en-US" altLang="ja-JP" dirty="0"/>
          </a:p>
          <a:p>
            <a:r>
              <a:rPr kumimoji="1" lang="ja-JP" altLang="en-US" dirty="0"/>
              <a:t>じゃ、お皿を電子レンジに入れたら暖かくなる？　鳥が送電線の間をくくりぬけたら焼き鳥になっちゃうの？</a:t>
            </a:r>
          </a:p>
        </p:txBody>
      </p:sp>
      <p:sp>
        <p:nvSpPr>
          <p:cNvPr id="4" name="スライド番号プレースホルダー 3"/>
          <p:cNvSpPr>
            <a:spLocks noGrp="1"/>
          </p:cNvSpPr>
          <p:nvPr>
            <p:ph type="sldNum" sz="quarter" idx="10"/>
          </p:nvPr>
        </p:nvSpPr>
        <p:spPr/>
        <p:txBody>
          <a:bodyPr/>
          <a:lstStyle/>
          <a:p>
            <a:fld id="{3B0B8C5E-7A38-4169-A6D3-C37C1B8F6264}" type="slidenum">
              <a:rPr kumimoji="1" lang="ja-JP" altLang="en-US" smtClean="0"/>
              <a:t>9</a:t>
            </a:fld>
            <a:endParaRPr kumimoji="1" lang="ja-JP" altLang="en-US"/>
          </a:p>
        </p:txBody>
      </p:sp>
    </p:spTree>
    <p:extLst>
      <p:ext uri="{BB962C8B-B14F-4D97-AF65-F5344CB8AC3E}">
        <p14:creationId xmlns:p14="http://schemas.microsoft.com/office/powerpoint/2010/main" val="354687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大学ではたった</a:t>
            </a:r>
            <a:r>
              <a:rPr kumimoji="1" lang="en-US" altLang="ja-JP" dirty="0"/>
              <a:t>4</a:t>
            </a:r>
            <a:r>
              <a:rPr kumimoji="1" lang="ja-JP" altLang="en-US" dirty="0" err="1"/>
              <a:t>つの</a:t>
            </a:r>
            <a:r>
              <a:rPr kumimoji="1" lang="ja-JP" altLang="en-US" dirty="0"/>
              <a:t>式で、電磁気のすべてを説明してしまう！</a:t>
            </a:r>
          </a:p>
          <a:p>
            <a:r>
              <a:rPr kumimoji="1" lang="ja-JP" altLang="en-US" dirty="0"/>
              <a:t>電磁気は発散していったり（砂鉄を使った磁石の実験）、くるくる回ったり（エルステッドの直流電流と方位磁針の実験）する。</a:t>
            </a:r>
            <a:r>
              <a:rPr kumimoji="1" lang="en-US" altLang="ja-JP" dirty="0" err="1"/>
              <a:t>Div</a:t>
            </a:r>
            <a:r>
              <a:rPr kumimoji="1" lang="ja-JP" altLang="en-US" dirty="0"/>
              <a:t>と</a:t>
            </a:r>
            <a:r>
              <a:rPr kumimoji="1" lang="en-US" altLang="ja-JP" dirty="0"/>
              <a:t>rot</a:t>
            </a:r>
            <a:r>
              <a:rPr kumimoji="1" lang="ja-JP" altLang="en-US" dirty="0" err="1"/>
              <a:t>。</a:t>
            </a:r>
            <a:endParaRPr kumimoji="1" lang="ja-JP" altLang="en-US" dirty="0"/>
          </a:p>
        </p:txBody>
      </p:sp>
      <p:sp>
        <p:nvSpPr>
          <p:cNvPr id="4" name="スライド番号プレースホルダー 3"/>
          <p:cNvSpPr>
            <a:spLocks noGrp="1"/>
          </p:cNvSpPr>
          <p:nvPr>
            <p:ph type="sldNum" sz="quarter" idx="10"/>
          </p:nvPr>
        </p:nvSpPr>
        <p:spPr/>
        <p:txBody>
          <a:bodyPr/>
          <a:lstStyle/>
          <a:p>
            <a:fld id="{3B0B8C5E-7A38-4169-A6D3-C37C1B8F6264}" type="slidenum">
              <a:rPr kumimoji="1" lang="ja-JP" altLang="en-US" smtClean="0"/>
              <a:t>10</a:t>
            </a:fld>
            <a:endParaRPr kumimoji="1" lang="ja-JP" altLang="en-US"/>
          </a:p>
        </p:txBody>
      </p:sp>
    </p:spTree>
    <p:extLst>
      <p:ext uri="{BB962C8B-B14F-4D97-AF65-F5344CB8AC3E}">
        <p14:creationId xmlns:p14="http://schemas.microsoft.com/office/powerpoint/2010/main" val="3547400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「教育支援資金」制度：助成 </a:t>
            </a:r>
            <a:r>
              <a:rPr kumimoji="1" lang="en-US" altLang="ja-JP" dirty="0"/>
              <a:t>to</a:t>
            </a:r>
            <a:r>
              <a:rPr kumimoji="1" lang="ja-JP" altLang="en-US" dirty="0"/>
              <a:t> 都立新宿高校、足立区立中学校、足立区立小学校</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高校の先生方に</a:t>
            </a:r>
            <a:r>
              <a:rPr kumimoji="1" lang="en-US" altLang="ja-JP" dirty="0"/>
              <a:t>WG</a:t>
            </a:r>
            <a:r>
              <a:rPr kumimoji="1" lang="ja-JP" altLang="en-US" dirty="0"/>
              <a:t>に参加していただけたら嬉しい。</a:t>
            </a:r>
          </a:p>
          <a:p>
            <a:endParaRPr kumimoji="1" lang="ja-JP" altLang="en-US" dirty="0"/>
          </a:p>
        </p:txBody>
      </p:sp>
      <p:sp>
        <p:nvSpPr>
          <p:cNvPr id="4" name="スライド番号プレースホルダー 3"/>
          <p:cNvSpPr>
            <a:spLocks noGrp="1"/>
          </p:cNvSpPr>
          <p:nvPr>
            <p:ph type="sldNum" sz="quarter" idx="10"/>
          </p:nvPr>
        </p:nvSpPr>
        <p:spPr/>
        <p:txBody>
          <a:bodyPr/>
          <a:lstStyle/>
          <a:p>
            <a:fld id="{3B0B8C5E-7A38-4169-A6D3-C37C1B8F6264}" type="slidenum">
              <a:rPr kumimoji="1" lang="ja-JP" altLang="en-US" smtClean="0"/>
              <a:t>11</a:t>
            </a:fld>
            <a:endParaRPr kumimoji="1" lang="ja-JP" altLang="en-US"/>
          </a:p>
        </p:txBody>
      </p:sp>
    </p:spTree>
    <p:extLst>
      <p:ext uri="{BB962C8B-B14F-4D97-AF65-F5344CB8AC3E}">
        <p14:creationId xmlns:p14="http://schemas.microsoft.com/office/powerpoint/2010/main" val="56625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ACEA41C-3DFE-4B24-AD11-04DAA177BA7B}" type="datetimeFigureOut">
              <a:rPr kumimoji="1" lang="ja-JP" altLang="en-US" smtClean="0"/>
              <a:t>2018/8/9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D17FDF-8FE6-491E-A059-4699E52165E0}" type="slidenum">
              <a:rPr kumimoji="1" lang="ja-JP" altLang="en-US" smtClean="0"/>
              <a:t>‹#›</a:t>
            </a:fld>
            <a:endParaRPr kumimoji="1" lang="ja-JP" altLang="en-US"/>
          </a:p>
        </p:txBody>
      </p:sp>
    </p:spTree>
    <p:extLst>
      <p:ext uri="{BB962C8B-B14F-4D97-AF65-F5344CB8AC3E}">
        <p14:creationId xmlns:p14="http://schemas.microsoft.com/office/powerpoint/2010/main" val="127194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CEA41C-3DFE-4B24-AD11-04DAA177BA7B}" type="datetimeFigureOut">
              <a:rPr kumimoji="1" lang="ja-JP" altLang="en-US" smtClean="0"/>
              <a:t>2018/8/9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D17FDF-8FE6-491E-A059-4699E52165E0}" type="slidenum">
              <a:rPr kumimoji="1" lang="ja-JP" altLang="en-US" smtClean="0"/>
              <a:t>‹#›</a:t>
            </a:fld>
            <a:endParaRPr kumimoji="1" lang="ja-JP" altLang="en-US"/>
          </a:p>
        </p:txBody>
      </p:sp>
    </p:spTree>
    <p:extLst>
      <p:ext uri="{BB962C8B-B14F-4D97-AF65-F5344CB8AC3E}">
        <p14:creationId xmlns:p14="http://schemas.microsoft.com/office/powerpoint/2010/main" val="349407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CEA41C-3DFE-4B24-AD11-04DAA177BA7B}" type="datetimeFigureOut">
              <a:rPr kumimoji="1" lang="ja-JP" altLang="en-US" smtClean="0"/>
              <a:t>2018/8/9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D17FDF-8FE6-491E-A059-4699E52165E0}" type="slidenum">
              <a:rPr kumimoji="1" lang="ja-JP" altLang="en-US" smtClean="0"/>
              <a:t>‹#›</a:t>
            </a:fld>
            <a:endParaRPr kumimoji="1" lang="ja-JP" altLang="en-US"/>
          </a:p>
        </p:txBody>
      </p:sp>
    </p:spTree>
    <p:extLst>
      <p:ext uri="{BB962C8B-B14F-4D97-AF65-F5344CB8AC3E}">
        <p14:creationId xmlns:p14="http://schemas.microsoft.com/office/powerpoint/2010/main" val="4153528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ACEA41C-3DFE-4B24-AD11-04DAA177BA7B}" type="datetimeFigureOut">
              <a:rPr kumimoji="1" lang="ja-JP" altLang="en-US" smtClean="0"/>
              <a:t>2018/8/9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D17FDF-8FE6-491E-A059-4699E52165E0}" type="slidenum">
              <a:rPr kumimoji="1" lang="ja-JP" altLang="en-US" smtClean="0"/>
              <a:t>‹#›</a:t>
            </a:fld>
            <a:endParaRPr kumimoji="1" lang="ja-JP" altLang="en-US"/>
          </a:p>
        </p:txBody>
      </p:sp>
    </p:spTree>
    <p:extLst>
      <p:ext uri="{BB962C8B-B14F-4D97-AF65-F5344CB8AC3E}">
        <p14:creationId xmlns:p14="http://schemas.microsoft.com/office/powerpoint/2010/main" val="2567776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ACEA41C-3DFE-4B24-AD11-04DAA177BA7B}" type="datetimeFigureOut">
              <a:rPr kumimoji="1" lang="ja-JP" altLang="en-US" smtClean="0"/>
              <a:t>2018/8/9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AD17FDF-8FE6-491E-A059-4699E52165E0}" type="slidenum">
              <a:rPr kumimoji="1" lang="ja-JP" altLang="en-US" smtClean="0"/>
              <a:t>‹#›</a:t>
            </a:fld>
            <a:endParaRPr kumimoji="1" lang="ja-JP" altLang="en-US"/>
          </a:p>
        </p:txBody>
      </p:sp>
    </p:spTree>
    <p:extLst>
      <p:ext uri="{BB962C8B-B14F-4D97-AF65-F5344CB8AC3E}">
        <p14:creationId xmlns:p14="http://schemas.microsoft.com/office/powerpoint/2010/main" val="50088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ACEA41C-3DFE-4B24-AD11-04DAA177BA7B}" type="datetimeFigureOut">
              <a:rPr kumimoji="1" lang="ja-JP" altLang="en-US" smtClean="0"/>
              <a:t>2018/8/9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D17FDF-8FE6-491E-A059-4699E52165E0}" type="slidenum">
              <a:rPr kumimoji="1" lang="ja-JP" altLang="en-US" smtClean="0"/>
              <a:t>‹#›</a:t>
            </a:fld>
            <a:endParaRPr kumimoji="1" lang="ja-JP" altLang="en-US"/>
          </a:p>
        </p:txBody>
      </p:sp>
    </p:spTree>
    <p:extLst>
      <p:ext uri="{BB962C8B-B14F-4D97-AF65-F5344CB8AC3E}">
        <p14:creationId xmlns:p14="http://schemas.microsoft.com/office/powerpoint/2010/main" val="1794668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ACEA41C-3DFE-4B24-AD11-04DAA177BA7B}" type="datetimeFigureOut">
              <a:rPr kumimoji="1" lang="ja-JP" altLang="en-US" smtClean="0"/>
              <a:t>2018/8/9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AD17FDF-8FE6-491E-A059-4699E52165E0}" type="slidenum">
              <a:rPr kumimoji="1" lang="ja-JP" altLang="en-US" smtClean="0"/>
              <a:t>‹#›</a:t>
            </a:fld>
            <a:endParaRPr kumimoji="1" lang="ja-JP" altLang="en-US"/>
          </a:p>
        </p:txBody>
      </p:sp>
    </p:spTree>
    <p:extLst>
      <p:ext uri="{BB962C8B-B14F-4D97-AF65-F5344CB8AC3E}">
        <p14:creationId xmlns:p14="http://schemas.microsoft.com/office/powerpoint/2010/main" val="1025082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ACEA41C-3DFE-4B24-AD11-04DAA177BA7B}" type="datetimeFigureOut">
              <a:rPr kumimoji="1" lang="ja-JP" altLang="en-US" smtClean="0"/>
              <a:t>2018/8/9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AD17FDF-8FE6-491E-A059-4699E52165E0}" type="slidenum">
              <a:rPr kumimoji="1" lang="ja-JP" altLang="en-US" smtClean="0"/>
              <a:t>‹#›</a:t>
            </a:fld>
            <a:endParaRPr kumimoji="1" lang="ja-JP" altLang="en-US"/>
          </a:p>
        </p:txBody>
      </p:sp>
    </p:spTree>
    <p:extLst>
      <p:ext uri="{BB962C8B-B14F-4D97-AF65-F5344CB8AC3E}">
        <p14:creationId xmlns:p14="http://schemas.microsoft.com/office/powerpoint/2010/main" val="2686267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EA41C-3DFE-4B24-AD11-04DAA177BA7B}" type="datetimeFigureOut">
              <a:rPr kumimoji="1" lang="ja-JP" altLang="en-US" smtClean="0"/>
              <a:t>2018/8/9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AD17FDF-8FE6-491E-A059-4699E52165E0}" type="slidenum">
              <a:rPr kumimoji="1" lang="ja-JP" altLang="en-US" smtClean="0"/>
              <a:t>‹#›</a:t>
            </a:fld>
            <a:endParaRPr kumimoji="1" lang="ja-JP" altLang="en-US"/>
          </a:p>
        </p:txBody>
      </p:sp>
    </p:spTree>
    <p:extLst>
      <p:ext uri="{BB962C8B-B14F-4D97-AF65-F5344CB8AC3E}">
        <p14:creationId xmlns:p14="http://schemas.microsoft.com/office/powerpoint/2010/main" val="3753213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CEA41C-3DFE-4B24-AD11-04DAA177BA7B}" type="datetimeFigureOut">
              <a:rPr kumimoji="1" lang="ja-JP" altLang="en-US" smtClean="0"/>
              <a:t>2018/8/9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D17FDF-8FE6-491E-A059-4699E52165E0}" type="slidenum">
              <a:rPr kumimoji="1" lang="ja-JP" altLang="en-US" smtClean="0"/>
              <a:t>‹#›</a:t>
            </a:fld>
            <a:endParaRPr kumimoji="1" lang="ja-JP" altLang="en-US"/>
          </a:p>
        </p:txBody>
      </p:sp>
    </p:spTree>
    <p:extLst>
      <p:ext uri="{BB962C8B-B14F-4D97-AF65-F5344CB8AC3E}">
        <p14:creationId xmlns:p14="http://schemas.microsoft.com/office/powerpoint/2010/main" val="138858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ACEA41C-3DFE-4B24-AD11-04DAA177BA7B}" type="datetimeFigureOut">
              <a:rPr kumimoji="1" lang="ja-JP" altLang="en-US" smtClean="0"/>
              <a:t>2018/8/9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AD17FDF-8FE6-491E-A059-4699E52165E0}" type="slidenum">
              <a:rPr kumimoji="1" lang="ja-JP" altLang="en-US" smtClean="0"/>
              <a:t>‹#›</a:t>
            </a:fld>
            <a:endParaRPr kumimoji="1" lang="ja-JP" altLang="en-US"/>
          </a:p>
        </p:txBody>
      </p:sp>
    </p:spTree>
    <p:extLst>
      <p:ext uri="{BB962C8B-B14F-4D97-AF65-F5344CB8AC3E}">
        <p14:creationId xmlns:p14="http://schemas.microsoft.com/office/powerpoint/2010/main" val="30578480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EA41C-3DFE-4B24-AD11-04DAA177BA7B}" type="datetimeFigureOut">
              <a:rPr kumimoji="1" lang="ja-JP" altLang="en-US" smtClean="0"/>
              <a:t>2018/8/9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D17FDF-8FE6-491E-A059-4699E52165E0}" type="slidenum">
              <a:rPr kumimoji="1" lang="ja-JP" altLang="en-US" smtClean="0"/>
              <a:t>‹#›</a:t>
            </a:fld>
            <a:endParaRPr kumimoji="1" lang="ja-JP" altLang="en-US"/>
          </a:p>
        </p:txBody>
      </p:sp>
    </p:spTree>
    <p:extLst>
      <p:ext uri="{BB962C8B-B14F-4D97-AF65-F5344CB8AC3E}">
        <p14:creationId xmlns:p14="http://schemas.microsoft.com/office/powerpoint/2010/main" val="4099837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1.png"/><Relationship Id="rId7" Type="http://schemas.openxmlformats.org/officeDocument/2006/relationships/hyperlink" Target="http://www.iee.jp/?page_id=1250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doyo2.mext.go.jp/organization/&#38651;&#27671;&#29702;&#31185;&#12463;&#12521;&#12502;/" TargetMode="External"/><Relationship Id="rId5" Type="http://schemas.openxmlformats.org/officeDocument/2006/relationships/hyperlink" Target="http://dkrc.jp/" TargetMode="External"/><Relationship Id="rId10" Type="http://schemas.microsoft.com/office/2007/relationships/hdphoto" Target="../media/hdphoto2.wdp"/><Relationship Id="rId4" Type="http://schemas.openxmlformats.org/officeDocument/2006/relationships/hyperlink" Target="http://www.iee.jp/?page_id=13882" TargetMode="Externa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ext.go.jp/component/b_menu/shingi/toushin/__icsFiles/afieldfile/2012/10/04/1325048_3.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eej.org/denki/h-school.html" TargetMode="Externa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hyperlink" Target="http://www.ieej.org/denki/sp-school.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C5FA0C-F03E-41C4-A95E-F762B06A6434}"/>
              </a:ext>
            </a:extLst>
          </p:cNvPr>
          <p:cNvSpPr>
            <a:spLocks noGrp="1"/>
          </p:cNvSpPr>
          <p:nvPr>
            <p:ph type="ctrTitle"/>
          </p:nvPr>
        </p:nvSpPr>
        <p:spPr>
          <a:xfrm>
            <a:off x="685800" y="1393667"/>
            <a:ext cx="7772400" cy="1982578"/>
          </a:xfrm>
        </p:spPr>
        <p:txBody>
          <a:bodyPr>
            <a:noAutofit/>
          </a:bodyPr>
          <a:lstStyle/>
          <a:p>
            <a:r>
              <a:rPr lang="ja-JP" altLang="ja-JP" sz="3600" dirty="0"/>
              <a:t>大学での学びにつながる電気の知識を深める高校での学びへの提案</a:t>
            </a:r>
            <a:br>
              <a:rPr lang="en-US" altLang="ja-JP" sz="3600" dirty="0"/>
            </a:br>
            <a:r>
              <a:rPr lang="ja-JP" altLang="ja-JP" sz="3200" dirty="0"/>
              <a:t>―理数探究・物理での小冊子の活用―</a:t>
            </a:r>
            <a:endParaRPr kumimoji="1" lang="ja-JP" altLang="en-US" sz="3600" dirty="0"/>
          </a:p>
        </p:txBody>
      </p:sp>
      <p:sp>
        <p:nvSpPr>
          <p:cNvPr id="3" name="字幕 2">
            <a:extLst>
              <a:ext uri="{FF2B5EF4-FFF2-40B4-BE49-F238E27FC236}">
                <a16:creationId xmlns:a16="http://schemas.microsoft.com/office/drawing/2014/main" id="{D05CAA8D-B5B2-4A90-82F7-5222A3828537}"/>
              </a:ext>
            </a:extLst>
          </p:cNvPr>
          <p:cNvSpPr>
            <a:spLocks noGrp="1"/>
          </p:cNvSpPr>
          <p:nvPr>
            <p:ph type="subTitle" idx="1"/>
          </p:nvPr>
        </p:nvSpPr>
        <p:spPr>
          <a:xfrm>
            <a:off x="1143000" y="3873342"/>
            <a:ext cx="6858000" cy="1655762"/>
          </a:xfrm>
        </p:spPr>
        <p:txBody>
          <a:bodyPr>
            <a:normAutofit/>
          </a:bodyPr>
          <a:lstStyle/>
          <a:p>
            <a:r>
              <a:rPr kumimoji="1" lang="en-US" altLang="ja-JP" sz="2800" dirty="0"/>
              <a:t>2018</a:t>
            </a:r>
            <a:r>
              <a:rPr kumimoji="1" lang="ja-JP" altLang="en-US" sz="2800" dirty="0"/>
              <a:t>年</a:t>
            </a:r>
            <a:r>
              <a:rPr kumimoji="1" lang="en-US" altLang="ja-JP" sz="2800" dirty="0"/>
              <a:t>8</a:t>
            </a:r>
            <a:r>
              <a:rPr kumimoji="1" lang="ja-JP" altLang="en-US" sz="2800" dirty="0"/>
              <a:t>月</a:t>
            </a:r>
            <a:r>
              <a:rPr kumimoji="1" lang="en-US" altLang="ja-JP" sz="2800" dirty="0"/>
              <a:t>9</a:t>
            </a:r>
            <a:r>
              <a:rPr kumimoji="1" lang="ja-JP" altLang="en-US" sz="2800" dirty="0"/>
              <a:t>日</a:t>
            </a:r>
            <a:endParaRPr kumimoji="1" lang="en-US" altLang="ja-JP" sz="2800" dirty="0"/>
          </a:p>
          <a:p>
            <a:r>
              <a:rPr lang="ja-JP" altLang="en-US" sz="2800" dirty="0"/>
              <a:t>大来 雄二（金沢工業大学／電気学会）</a:t>
            </a:r>
            <a:endParaRPr kumimoji="1" lang="ja-JP" altLang="en-US" sz="2800" dirty="0"/>
          </a:p>
        </p:txBody>
      </p:sp>
      <p:sp>
        <p:nvSpPr>
          <p:cNvPr id="4" name="テキスト ボックス 3">
            <a:extLst>
              <a:ext uri="{FF2B5EF4-FFF2-40B4-BE49-F238E27FC236}">
                <a16:creationId xmlns:a16="http://schemas.microsoft.com/office/drawing/2014/main" id="{284B0492-3CE2-4C13-BAAA-85276AB7BBC5}"/>
              </a:ext>
            </a:extLst>
          </p:cNvPr>
          <p:cNvSpPr txBox="1"/>
          <p:nvPr/>
        </p:nvSpPr>
        <p:spPr>
          <a:xfrm>
            <a:off x="1225904" y="4108248"/>
            <a:ext cx="1286189" cy="369332"/>
          </a:xfrm>
          <a:prstGeom prst="rect">
            <a:avLst/>
          </a:prstGeom>
          <a:noFill/>
        </p:spPr>
        <p:txBody>
          <a:bodyPr wrap="square" rtlCol="0">
            <a:spAutoFit/>
          </a:bodyPr>
          <a:lstStyle/>
          <a:p>
            <a:pPr algn="ctr"/>
            <a:r>
              <a:rPr kumimoji="1" lang="ja-JP" altLang="en-US" dirty="0"/>
              <a:t>おおきた</a:t>
            </a:r>
          </a:p>
        </p:txBody>
      </p:sp>
      <p:sp>
        <p:nvSpPr>
          <p:cNvPr id="5" name="テキスト ボックス 4">
            <a:extLst>
              <a:ext uri="{FF2B5EF4-FFF2-40B4-BE49-F238E27FC236}">
                <a16:creationId xmlns:a16="http://schemas.microsoft.com/office/drawing/2014/main" id="{4DCF50E6-9BD9-4496-B93E-ED8A7DF29EB6}"/>
              </a:ext>
            </a:extLst>
          </p:cNvPr>
          <p:cNvSpPr txBox="1"/>
          <p:nvPr/>
        </p:nvSpPr>
        <p:spPr>
          <a:xfrm>
            <a:off x="685799" y="562708"/>
            <a:ext cx="4830745" cy="369332"/>
          </a:xfrm>
          <a:prstGeom prst="rect">
            <a:avLst/>
          </a:prstGeom>
          <a:noFill/>
          <a:ln>
            <a:solidFill>
              <a:schemeClr val="accent1"/>
            </a:solidFill>
          </a:ln>
        </p:spPr>
        <p:txBody>
          <a:bodyPr wrap="square" rtlCol="0">
            <a:spAutoFit/>
          </a:bodyPr>
          <a:lstStyle/>
          <a:p>
            <a:pPr algn="ctr"/>
            <a:r>
              <a:rPr kumimoji="1" lang="ja-JP" altLang="en-US" dirty="0">
                <a:solidFill>
                  <a:srgbClr val="0070C0"/>
                </a:solidFill>
              </a:rPr>
              <a:t>平成</a:t>
            </a:r>
            <a:r>
              <a:rPr kumimoji="1" lang="en-US" altLang="ja-JP" dirty="0">
                <a:solidFill>
                  <a:srgbClr val="0070C0"/>
                </a:solidFill>
              </a:rPr>
              <a:t>30</a:t>
            </a:r>
            <a:r>
              <a:rPr kumimoji="1" lang="ja-JP" altLang="en-US" dirty="0">
                <a:solidFill>
                  <a:srgbClr val="0070C0"/>
                </a:solidFill>
              </a:rPr>
              <a:t>年度全国理化学教育大会（岐阜大会）</a:t>
            </a:r>
          </a:p>
        </p:txBody>
      </p:sp>
    </p:spTree>
    <p:extLst>
      <p:ext uri="{BB962C8B-B14F-4D97-AF65-F5344CB8AC3E}">
        <p14:creationId xmlns:p14="http://schemas.microsoft.com/office/powerpoint/2010/main" val="53772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182B296-F306-4991-AEE9-A7C196CB3DB1}"/>
              </a:ext>
            </a:extLst>
          </p:cNvPr>
          <p:cNvSpPr>
            <a:spLocks noGrp="1"/>
          </p:cNvSpPr>
          <p:nvPr>
            <p:ph type="title"/>
          </p:nvPr>
        </p:nvSpPr>
        <p:spPr/>
        <p:txBody>
          <a:bodyPr>
            <a:normAutofit/>
          </a:bodyPr>
          <a:lstStyle/>
          <a:p>
            <a:r>
              <a:rPr kumimoji="1" lang="ja-JP" altLang="en-US" sz="4000" dirty="0"/>
              <a:t>大学に行くとたった</a:t>
            </a:r>
            <a:r>
              <a:rPr kumimoji="1" lang="en-US" altLang="ja-JP" sz="4000" dirty="0"/>
              <a:t>4</a:t>
            </a:r>
            <a:r>
              <a:rPr kumimoji="1" lang="ja-JP" altLang="en-US" sz="4000" dirty="0" err="1"/>
              <a:t>つの</a:t>
            </a:r>
            <a:r>
              <a:rPr kumimoji="1" lang="ja-JP" altLang="en-US" sz="4000" dirty="0"/>
              <a:t>式で！</a:t>
            </a:r>
          </a:p>
        </p:txBody>
      </p:sp>
      <p:pic>
        <p:nvPicPr>
          <p:cNvPr id="6" name="図 5">
            <a:extLst>
              <a:ext uri="{FF2B5EF4-FFF2-40B4-BE49-F238E27FC236}">
                <a16:creationId xmlns:a16="http://schemas.microsoft.com/office/drawing/2014/main" id="{DDFF243F-02FA-4086-8788-455FBD7A7675}"/>
              </a:ext>
            </a:extLst>
          </p:cNvPr>
          <p:cNvPicPr>
            <a:picLocks noChangeAspect="1"/>
          </p:cNvPicPr>
          <p:nvPr/>
        </p:nvPicPr>
        <p:blipFill>
          <a:blip r:embed="rId3"/>
          <a:stretch>
            <a:fillRect/>
          </a:stretch>
        </p:blipFill>
        <p:spPr>
          <a:xfrm>
            <a:off x="6920708" y="1822082"/>
            <a:ext cx="2223292" cy="2299430"/>
          </a:xfrm>
          <a:prstGeom prst="rect">
            <a:avLst/>
          </a:prstGeom>
        </p:spPr>
      </p:pic>
      <p:pic>
        <p:nvPicPr>
          <p:cNvPr id="7" name="図 6">
            <a:extLst>
              <a:ext uri="{FF2B5EF4-FFF2-40B4-BE49-F238E27FC236}">
                <a16:creationId xmlns:a16="http://schemas.microsoft.com/office/drawing/2014/main" id="{BF6CA94F-9999-45EC-9628-78341C6D60E0}"/>
              </a:ext>
            </a:extLst>
          </p:cNvPr>
          <p:cNvPicPr>
            <a:picLocks noChangeAspect="1"/>
          </p:cNvPicPr>
          <p:nvPr/>
        </p:nvPicPr>
        <p:blipFill>
          <a:blip r:embed="rId4"/>
          <a:stretch>
            <a:fillRect/>
          </a:stretch>
        </p:blipFill>
        <p:spPr>
          <a:xfrm>
            <a:off x="35556" y="1710464"/>
            <a:ext cx="6921360" cy="3168130"/>
          </a:xfrm>
          <a:prstGeom prst="rect">
            <a:avLst/>
          </a:prstGeom>
        </p:spPr>
      </p:pic>
      <p:pic>
        <p:nvPicPr>
          <p:cNvPr id="8" name="図 7">
            <a:extLst>
              <a:ext uri="{FF2B5EF4-FFF2-40B4-BE49-F238E27FC236}">
                <a16:creationId xmlns:a16="http://schemas.microsoft.com/office/drawing/2014/main" id="{27A670B5-A32A-47C0-9457-8B7CEFB6CDFA}"/>
              </a:ext>
            </a:extLst>
          </p:cNvPr>
          <p:cNvPicPr>
            <a:picLocks noChangeAspect="1"/>
          </p:cNvPicPr>
          <p:nvPr/>
        </p:nvPicPr>
        <p:blipFill>
          <a:blip r:embed="rId5"/>
          <a:stretch>
            <a:fillRect/>
          </a:stretch>
        </p:blipFill>
        <p:spPr>
          <a:xfrm>
            <a:off x="289372" y="4975412"/>
            <a:ext cx="8102800" cy="1290913"/>
          </a:xfrm>
          <a:prstGeom prst="rect">
            <a:avLst/>
          </a:prstGeom>
        </p:spPr>
      </p:pic>
    </p:spTree>
    <p:extLst>
      <p:ext uri="{BB962C8B-B14F-4D97-AF65-F5344CB8AC3E}">
        <p14:creationId xmlns:p14="http://schemas.microsoft.com/office/powerpoint/2010/main" val="300216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2B99746-0DBC-4189-BBEF-8593804C9AD9}"/>
              </a:ext>
            </a:extLst>
          </p:cNvPr>
          <p:cNvPicPr>
            <a:picLocks noChangeAspect="1"/>
          </p:cNvPicPr>
          <p:nvPr/>
        </p:nvPicPr>
        <p:blipFill>
          <a:blip r:embed="rId3"/>
          <a:stretch>
            <a:fillRect/>
          </a:stretch>
        </p:blipFill>
        <p:spPr>
          <a:xfrm>
            <a:off x="3994026" y="1345889"/>
            <a:ext cx="1322950" cy="1647327"/>
          </a:xfrm>
          <a:prstGeom prst="rect">
            <a:avLst/>
          </a:prstGeom>
        </p:spPr>
      </p:pic>
      <p:sp>
        <p:nvSpPr>
          <p:cNvPr id="2" name="タイトル 1">
            <a:extLst>
              <a:ext uri="{FF2B5EF4-FFF2-40B4-BE49-F238E27FC236}">
                <a16:creationId xmlns:a16="http://schemas.microsoft.com/office/drawing/2014/main" id="{0299E7B6-9793-46A1-BE37-128D4DA459FF}"/>
              </a:ext>
            </a:extLst>
          </p:cNvPr>
          <p:cNvSpPr>
            <a:spLocks noGrp="1"/>
          </p:cNvSpPr>
          <p:nvPr>
            <p:ph type="title"/>
          </p:nvPr>
        </p:nvSpPr>
        <p:spPr>
          <a:xfrm>
            <a:off x="628650" y="322596"/>
            <a:ext cx="7886700" cy="1325563"/>
          </a:xfrm>
        </p:spPr>
        <p:txBody>
          <a:bodyPr/>
          <a:lstStyle/>
          <a:p>
            <a:r>
              <a:rPr kumimoji="1" lang="ja-JP" altLang="en-US" dirty="0"/>
              <a:t>電気学会がやりたいこと</a:t>
            </a:r>
          </a:p>
        </p:txBody>
      </p:sp>
      <p:sp>
        <p:nvSpPr>
          <p:cNvPr id="3" name="コンテンツ プレースホルダー 2">
            <a:extLst>
              <a:ext uri="{FF2B5EF4-FFF2-40B4-BE49-F238E27FC236}">
                <a16:creationId xmlns:a16="http://schemas.microsoft.com/office/drawing/2014/main" id="{CC9AB5B7-ED9B-4814-9A29-2A5E03E1B8E9}"/>
              </a:ext>
            </a:extLst>
          </p:cNvPr>
          <p:cNvSpPr>
            <a:spLocks noGrp="1"/>
          </p:cNvSpPr>
          <p:nvPr>
            <p:ph idx="1"/>
          </p:nvPr>
        </p:nvSpPr>
        <p:spPr>
          <a:xfrm>
            <a:off x="345688" y="1499192"/>
            <a:ext cx="8798312" cy="5188688"/>
          </a:xfrm>
        </p:spPr>
        <p:txBody>
          <a:bodyPr>
            <a:normAutofit lnSpcReduction="10000"/>
          </a:bodyPr>
          <a:lstStyle/>
          <a:p>
            <a:pPr>
              <a:lnSpc>
                <a:spcPct val="100000"/>
              </a:lnSpc>
            </a:pPr>
            <a:r>
              <a:rPr kumimoji="1" lang="ja-JP" altLang="en-US" dirty="0"/>
              <a:t>教材開発支援</a:t>
            </a:r>
            <a:endParaRPr kumimoji="1" lang="en-US" altLang="ja-JP" dirty="0"/>
          </a:p>
          <a:p>
            <a:pPr>
              <a:lnSpc>
                <a:spcPct val="100000"/>
              </a:lnSpc>
            </a:pPr>
            <a:r>
              <a:rPr lang="ja-JP" altLang="en-US" dirty="0"/>
              <a:t>子どもの学び支援</a:t>
            </a:r>
            <a:endParaRPr lang="en-US" altLang="ja-JP" dirty="0"/>
          </a:p>
          <a:p>
            <a:pPr marL="457200" lvl="1" indent="0">
              <a:lnSpc>
                <a:spcPct val="100000"/>
              </a:lnSpc>
              <a:buNone/>
            </a:pPr>
            <a:r>
              <a:rPr lang="ja-JP" altLang="en-US" dirty="0"/>
              <a:t>（先生方の研修支援も）</a:t>
            </a:r>
            <a:endParaRPr lang="en-US" altLang="ja-JP" dirty="0"/>
          </a:p>
          <a:p>
            <a:pPr>
              <a:lnSpc>
                <a:spcPct val="100000"/>
              </a:lnSpc>
            </a:pPr>
            <a:r>
              <a:rPr kumimoji="1" lang="ja-JP" altLang="en-US" dirty="0"/>
              <a:t>資料提供</a:t>
            </a:r>
            <a:endParaRPr kumimoji="1" lang="en-US" altLang="ja-JP" dirty="0"/>
          </a:p>
          <a:p>
            <a:pPr>
              <a:lnSpc>
                <a:spcPct val="100000"/>
              </a:lnSpc>
            </a:pPr>
            <a:endParaRPr lang="en-US" altLang="ja-JP" dirty="0"/>
          </a:p>
          <a:p>
            <a:pPr>
              <a:lnSpc>
                <a:spcPct val="100000"/>
              </a:lnSpc>
            </a:pPr>
            <a:r>
              <a:rPr kumimoji="1" lang="ja-JP" altLang="en-US" dirty="0"/>
              <a:t>仕組み・制度</a:t>
            </a:r>
            <a:endParaRPr kumimoji="1" lang="en-US" altLang="ja-JP" dirty="0"/>
          </a:p>
          <a:p>
            <a:pPr lvl="1">
              <a:lnSpc>
                <a:spcPct val="100000"/>
              </a:lnSpc>
            </a:pPr>
            <a:r>
              <a:rPr lang="ja-JP" altLang="en-US" dirty="0"/>
              <a:t>電気の知識を深める活動</a:t>
            </a:r>
            <a:r>
              <a:rPr lang="en-US" altLang="ja-JP" dirty="0"/>
              <a:t>WG</a:t>
            </a:r>
            <a:r>
              <a:rPr lang="ja-JP" altLang="en-US" sz="1800" dirty="0"/>
              <a:t>（</a:t>
            </a:r>
            <a:r>
              <a:rPr lang="en-US" altLang="ja-JP" sz="1600" dirty="0">
                <a:hlinkClick r:id="rId4"/>
              </a:rPr>
              <a:t>http://www.iee.jp/?page_id=13882</a:t>
            </a:r>
            <a:r>
              <a:rPr lang="ja-JP" altLang="en-US" sz="1600" dirty="0"/>
              <a:t> ）</a:t>
            </a:r>
            <a:endParaRPr lang="en-US" altLang="ja-JP" sz="1900" dirty="0"/>
          </a:p>
          <a:p>
            <a:pPr lvl="1">
              <a:lnSpc>
                <a:spcPct val="100000"/>
              </a:lnSpc>
            </a:pPr>
            <a:r>
              <a:rPr kumimoji="1" lang="ja-JP" altLang="en-US" dirty="0"/>
              <a:t>電気理科クラブ</a:t>
            </a:r>
            <a:r>
              <a:rPr kumimoji="1" lang="ja-JP" altLang="en-US" sz="1600" dirty="0"/>
              <a:t>（</a:t>
            </a:r>
            <a:r>
              <a:rPr lang="en-US" altLang="ja-JP" sz="1600" dirty="0">
                <a:hlinkClick r:id="rId5"/>
              </a:rPr>
              <a:t>http://dkrc.jp/</a:t>
            </a:r>
            <a:r>
              <a:rPr lang="ja-JP" altLang="en-US" sz="1600" dirty="0"/>
              <a:t> ）</a:t>
            </a:r>
            <a:endParaRPr lang="en-US" altLang="ja-JP" sz="1600" dirty="0"/>
          </a:p>
          <a:p>
            <a:pPr lvl="2">
              <a:lnSpc>
                <a:spcPct val="100000"/>
              </a:lnSpc>
            </a:pPr>
            <a:r>
              <a:rPr lang="ja-JP" altLang="en-US" dirty="0"/>
              <a:t>土曜学習応援団</a:t>
            </a:r>
            <a:r>
              <a:rPr lang="ja-JP" altLang="en-US" sz="1600" dirty="0"/>
              <a:t>（</a:t>
            </a:r>
            <a:r>
              <a:rPr lang="en-US" altLang="ja-JP" sz="1600" dirty="0">
                <a:hlinkClick r:id="rId6"/>
              </a:rPr>
              <a:t>http://doyo2.mext.go.jp/organization/</a:t>
            </a:r>
            <a:r>
              <a:rPr lang="ja-JP" altLang="en-US" sz="1600" dirty="0">
                <a:hlinkClick r:id="rId6"/>
              </a:rPr>
              <a:t>電気理科クラブ</a:t>
            </a:r>
            <a:r>
              <a:rPr lang="en-US" altLang="ja-JP" sz="1600" dirty="0">
                <a:hlinkClick r:id="rId6"/>
              </a:rPr>
              <a:t>/</a:t>
            </a:r>
            <a:r>
              <a:rPr lang="ja-JP" altLang="en-US" sz="1600" dirty="0"/>
              <a:t> ）</a:t>
            </a:r>
            <a:endParaRPr kumimoji="1" lang="en-US" altLang="ja-JP" sz="1600" dirty="0"/>
          </a:p>
          <a:p>
            <a:pPr lvl="1">
              <a:lnSpc>
                <a:spcPct val="100000"/>
              </a:lnSpc>
            </a:pPr>
            <a:r>
              <a:rPr lang="ja-JP" altLang="en-US" dirty="0"/>
              <a:t>各部門・支部の活動</a:t>
            </a:r>
            <a:endParaRPr lang="en-US" altLang="ja-JP" dirty="0"/>
          </a:p>
          <a:p>
            <a:pPr lvl="1">
              <a:lnSpc>
                <a:spcPct val="100000"/>
              </a:lnSpc>
            </a:pPr>
            <a:r>
              <a:rPr kumimoji="1" lang="ja-JP" altLang="en-US" dirty="0"/>
              <a:t>「教育支援資金」制度</a:t>
            </a:r>
            <a:r>
              <a:rPr kumimoji="1" lang="ja-JP" altLang="en-US" sz="1600" dirty="0"/>
              <a:t>（</a:t>
            </a:r>
            <a:r>
              <a:rPr lang="en-US" altLang="ja-JP" sz="1600" dirty="0">
                <a:hlinkClick r:id="rId7"/>
              </a:rPr>
              <a:t>http://www.iee.jp/?page_id=12507</a:t>
            </a:r>
            <a:r>
              <a:rPr lang="ja-JP" altLang="en-US" sz="1600" dirty="0"/>
              <a:t> </a:t>
            </a:r>
            <a:r>
              <a:rPr kumimoji="1" lang="ja-JP" altLang="en-US" sz="1600" dirty="0"/>
              <a:t>）</a:t>
            </a:r>
          </a:p>
        </p:txBody>
      </p:sp>
      <p:pic>
        <p:nvPicPr>
          <p:cNvPr id="5" name="図 4">
            <a:extLst>
              <a:ext uri="{FF2B5EF4-FFF2-40B4-BE49-F238E27FC236}">
                <a16:creationId xmlns:a16="http://schemas.microsoft.com/office/drawing/2014/main" id="{FE35E6DD-6A2E-4983-AAA7-2D060975BCE0}"/>
              </a:ext>
            </a:extLst>
          </p:cNvPr>
          <p:cNvPicPr>
            <a:picLocks noChangeAspect="1"/>
          </p:cNvPicPr>
          <p:nvPr/>
        </p:nvPicPr>
        <p:blipFill>
          <a:blip r:embed="rId8"/>
          <a:stretch>
            <a:fillRect/>
          </a:stretch>
        </p:blipFill>
        <p:spPr>
          <a:xfrm>
            <a:off x="5340161" y="1745489"/>
            <a:ext cx="2282123" cy="1517965"/>
          </a:xfrm>
          <a:prstGeom prst="rect">
            <a:avLst/>
          </a:prstGeom>
        </p:spPr>
      </p:pic>
      <p:pic>
        <p:nvPicPr>
          <p:cNvPr id="6" name="図 5">
            <a:extLst>
              <a:ext uri="{FF2B5EF4-FFF2-40B4-BE49-F238E27FC236}">
                <a16:creationId xmlns:a16="http://schemas.microsoft.com/office/drawing/2014/main" id="{D6A5D0F0-A8CF-429A-9A83-0D4662012838}"/>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021" b="89691" l="6540" r="96552">
                        <a14:foregroundMark x1="9988" y1="52577" x2="6540" y2="43299"/>
                        <a14:foregroundMark x1="15339" y1="9021" x2="15339" y2="9021"/>
                        <a14:foregroundMark x1="76932" y1="79124" x2="76932" y2="79124"/>
                        <a14:foregroundMark x1="92271" y1="60309" x2="92271" y2="60309"/>
                        <a14:foregroundMark x1="89536" y1="73711" x2="89536" y2="73711"/>
                        <a14:foregroundMark x1="96552" y1="55928" x2="96552" y2="55928"/>
                        <a14:backgroundMark x1="6778" y1="84536" x2="6778" y2="84536"/>
                      </a14:backgroundRemoval>
                    </a14:imgEffect>
                  </a14:imgLayer>
                </a14:imgProps>
              </a:ext>
            </a:extLst>
          </a:blip>
          <a:stretch>
            <a:fillRect/>
          </a:stretch>
        </p:blipFill>
        <p:spPr>
          <a:xfrm rot="5400000">
            <a:off x="6495019" y="2294465"/>
            <a:ext cx="3609509" cy="1665267"/>
          </a:xfrm>
          <a:prstGeom prst="rect">
            <a:avLst/>
          </a:prstGeom>
        </p:spPr>
      </p:pic>
    </p:spTree>
    <p:extLst>
      <p:ext uri="{BB962C8B-B14F-4D97-AF65-F5344CB8AC3E}">
        <p14:creationId xmlns:p14="http://schemas.microsoft.com/office/powerpoint/2010/main" val="596072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7576F0-E386-48DF-9EF8-F85C28C99A91}"/>
              </a:ext>
            </a:extLst>
          </p:cNvPr>
          <p:cNvSpPr>
            <a:spLocks noGrp="1"/>
          </p:cNvSpPr>
          <p:nvPr>
            <p:ph type="title"/>
          </p:nvPr>
        </p:nvSpPr>
        <p:spPr>
          <a:xfrm>
            <a:off x="628650" y="19686"/>
            <a:ext cx="7886700" cy="1646554"/>
          </a:xfrm>
        </p:spPr>
        <p:txBody>
          <a:bodyPr>
            <a:noAutofit/>
          </a:bodyPr>
          <a:lstStyle/>
          <a:p>
            <a:r>
              <a:rPr kumimoji="1" lang="ja-JP" altLang="en-US" sz="2800" dirty="0"/>
              <a:t>東京電機大学の</a:t>
            </a:r>
            <a:br>
              <a:rPr kumimoji="1" lang="en-US" altLang="ja-JP" sz="2800" dirty="0"/>
            </a:br>
            <a:r>
              <a:rPr kumimoji="1" lang="ja-JP" altLang="en-US" sz="2800" dirty="0"/>
              <a:t>平成</a:t>
            </a:r>
            <a:r>
              <a:rPr kumimoji="1" lang="en-US" altLang="ja-JP" sz="2800" dirty="0"/>
              <a:t>30</a:t>
            </a:r>
            <a:r>
              <a:rPr kumimoji="1" lang="ja-JP" altLang="en-US" sz="2800" dirty="0"/>
              <a:t>年度足立区立中学校研究会理科部研修会</a:t>
            </a:r>
            <a:br>
              <a:rPr kumimoji="1" lang="en-US" altLang="ja-JP" sz="2800" dirty="0"/>
            </a:br>
            <a:r>
              <a:rPr kumimoji="1" lang="ja-JP" altLang="en-US" sz="2800" dirty="0"/>
              <a:t>　　　　　　　　　　　　　</a:t>
            </a:r>
            <a:r>
              <a:rPr kumimoji="1" lang="ja-JP" altLang="en-US" sz="2800" dirty="0">
                <a:solidFill>
                  <a:schemeClr val="tx1">
                    <a:lumMod val="50000"/>
                    <a:lumOff val="50000"/>
                  </a:schemeClr>
                </a:solidFill>
              </a:rPr>
              <a:t>（</a:t>
            </a:r>
            <a:r>
              <a:rPr kumimoji="1" lang="en-US" altLang="ja-JP" sz="2800" dirty="0">
                <a:solidFill>
                  <a:schemeClr val="tx1">
                    <a:lumMod val="50000"/>
                    <a:lumOff val="50000"/>
                  </a:schemeClr>
                </a:solidFill>
              </a:rPr>
              <a:t>2018</a:t>
            </a:r>
            <a:r>
              <a:rPr kumimoji="1" lang="ja-JP" altLang="en-US" sz="2800" dirty="0">
                <a:solidFill>
                  <a:schemeClr val="tx1">
                    <a:lumMod val="50000"/>
                    <a:lumOff val="50000"/>
                  </a:schemeClr>
                </a:solidFill>
              </a:rPr>
              <a:t>年</a:t>
            </a:r>
            <a:r>
              <a:rPr kumimoji="1" lang="en-US" altLang="ja-JP" sz="2800" dirty="0">
                <a:solidFill>
                  <a:schemeClr val="tx1">
                    <a:lumMod val="50000"/>
                    <a:lumOff val="50000"/>
                  </a:schemeClr>
                </a:solidFill>
              </a:rPr>
              <a:t>8</a:t>
            </a:r>
            <a:r>
              <a:rPr kumimoji="1" lang="ja-JP" altLang="en-US" sz="2800" dirty="0">
                <a:solidFill>
                  <a:schemeClr val="tx1">
                    <a:lumMod val="50000"/>
                    <a:lumOff val="50000"/>
                  </a:schemeClr>
                </a:solidFill>
              </a:rPr>
              <a:t>月</a:t>
            </a:r>
            <a:r>
              <a:rPr kumimoji="1" lang="en-US" altLang="ja-JP" sz="2800" dirty="0">
                <a:solidFill>
                  <a:schemeClr val="tx1">
                    <a:lumMod val="50000"/>
                    <a:lumOff val="50000"/>
                  </a:schemeClr>
                </a:solidFill>
              </a:rPr>
              <a:t>6</a:t>
            </a:r>
            <a:r>
              <a:rPr kumimoji="1" lang="ja-JP" altLang="en-US" sz="2800" dirty="0">
                <a:solidFill>
                  <a:schemeClr val="tx1">
                    <a:lumMod val="50000"/>
                    <a:lumOff val="50000"/>
                  </a:schemeClr>
                </a:solidFill>
              </a:rPr>
              <a:t>日）</a:t>
            </a:r>
          </a:p>
        </p:txBody>
      </p:sp>
      <p:pic>
        <p:nvPicPr>
          <p:cNvPr id="5" name="コンテンツ プレースホルダー 4">
            <a:extLst>
              <a:ext uri="{FF2B5EF4-FFF2-40B4-BE49-F238E27FC236}">
                <a16:creationId xmlns:a16="http://schemas.microsoft.com/office/drawing/2014/main" id="{CB2D0F0E-B5FF-44B1-A2F6-DF66D2E086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6200000">
            <a:off x="2064226" y="-460456"/>
            <a:ext cx="5015548" cy="8923500"/>
          </a:xfrm>
        </p:spPr>
      </p:pic>
    </p:spTree>
    <p:extLst>
      <p:ext uri="{BB962C8B-B14F-4D97-AF65-F5344CB8AC3E}">
        <p14:creationId xmlns:p14="http://schemas.microsoft.com/office/powerpoint/2010/main" val="207213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EE33E8-78D8-445A-A9A6-C0186EA49DF6}"/>
              </a:ext>
            </a:extLst>
          </p:cNvPr>
          <p:cNvSpPr>
            <a:spLocks noGrp="1"/>
          </p:cNvSpPr>
          <p:nvPr>
            <p:ph type="title"/>
          </p:nvPr>
        </p:nvSpPr>
        <p:spPr/>
        <p:txBody>
          <a:bodyPr/>
          <a:lstStyle/>
          <a:p>
            <a:r>
              <a:rPr kumimoji="1" lang="ja-JP" altLang="en-US" dirty="0"/>
              <a:t>付録</a:t>
            </a:r>
          </a:p>
        </p:txBody>
      </p:sp>
      <p:sp>
        <p:nvSpPr>
          <p:cNvPr id="3" name="コンテンツ プレースホルダー 2">
            <a:extLst>
              <a:ext uri="{FF2B5EF4-FFF2-40B4-BE49-F238E27FC236}">
                <a16:creationId xmlns:a16="http://schemas.microsoft.com/office/drawing/2014/main" id="{591C3E3F-AFB6-405C-A50E-13341A39AAB1}"/>
              </a:ext>
            </a:extLst>
          </p:cNvPr>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459813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FB2A84-0A7C-4454-A183-19D64AE6F470}"/>
              </a:ext>
            </a:extLst>
          </p:cNvPr>
          <p:cNvSpPr>
            <a:spLocks noGrp="1"/>
          </p:cNvSpPr>
          <p:nvPr>
            <p:ph type="title"/>
          </p:nvPr>
        </p:nvSpPr>
        <p:spPr>
          <a:xfrm>
            <a:off x="279699" y="365126"/>
            <a:ext cx="8584602" cy="1325563"/>
          </a:xfrm>
        </p:spPr>
        <p:txBody>
          <a:bodyPr>
            <a:normAutofit/>
          </a:bodyPr>
          <a:lstStyle/>
          <a:p>
            <a:r>
              <a:rPr lang="ja-JP" altLang="en-US" sz="3600" dirty="0"/>
              <a:t>何をやってもアクティブラーニング </a:t>
            </a:r>
            <a:r>
              <a:rPr lang="en-US" altLang="ja-JP" sz="3600" dirty="0"/>
              <a:t>!?</a:t>
            </a:r>
            <a:endParaRPr kumimoji="1" lang="ja-JP" altLang="en-US" sz="3600" dirty="0"/>
          </a:p>
        </p:txBody>
      </p:sp>
      <p:pic>
        <p:nvPicPr>
          <p:cNvPr id="4" name="図 3">
            <a:extLst>
              <a:ext uri="{FF2B5EF4-FFF2-40B4-BE49-F238E27FC236}">
                <a16:creationId xmlns:a16="http://schemas.microsoft.com/office/drawing/2014/main" id="{FF6D192B-6DB5-4518-80AB-E7F1530019B4}"/>
              </a:ext>
            </a:extLst>
          </p:cNvPr>
          <p:cNvPicPr>
            <a:picLocks noChangeAspect="1"/>
          </p:cNvPicPr>
          <p:nvPr/>
        </p:nvPicPr>
        <p:blipFill>
          <a:blip r:embed="rId2"/>
          <a:stretch>
            <a:fillRect/>
          </a:stretch>
        </p:blipFill>
        <p:spPr>
          <a:xfrm>
            <a:off x="606581" y="1441531"/>
            <a:ext cx="7930838" cy="4699202"/>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5" name="吹き出し: 角を丸めた四角形 4">
            <a:extLst>
              <a:ext uri="{FF2B5EF4-FFF2-40B4-BE49-F238E27FC236}">
                <a16:creationId xmlns:a16="http://schemas.microsoft.com/office/drawing/2014/main" id="{685DE1CB-E4AA-4ADF-A879-560EA6E7AC11}"/>
              </a:ext>
            </a:extLst>
          </p:cNvPr>
          <p:cNvSpPr/>
          <p:nvPr/>
        </p:nvSpPr>
        <p:spPr>
          <a:xfrm>
            <a:off x="525100" y="6346479"/>
            <a:ext cx="7125078" cy="470780"/>
          </a:xfrm>
          <a:prstGeom prst="wedgeRoundRectCallout">
            <a:avLst>
              <a:gd name="adj1" fmla="val -29105"/>
              <a:gd name="adj2" fmla="val -1067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出所：米ミシガン大学の</a:t>
            </a:r>
            <a:r>
              <a:rPr kumimoji="1" lang="en-US" altLang="ja-JP" sz="1600" dirty="0"/>
              <a:t>CRLT (Center for Research on Learning and Teaching)</a:t>
            </a:r>
            <a:endParaRPr kumimoji="1" lang="ja-JP" altLang="en-US" sz="1600" dirty="0"/>
          </a:p>
        </p:txBody>
      </p:sp>
      <p:sp>
        <p:nvSpPr>
          <p:cNvPr id="6" name="思考の吹き出し: 雲形 5">
            <a:extLst>
              <a:ext uri="{FF2B5EF4-FFF2-40B4-BE49-F238E27FC236}">
                <a16:creationId xmlns:a16="http://schemas.microsoft.com/office/drawing/2014/main" id="{1C9D18B6-8844-47EE-9EC9-B6B6364D0B8A}"/>
              </a:ext>
            </a:extLst>
          </p:cNvPr>
          <p:cNvSpPr/>
          <p:nvPr/>
        </p:nvSpPr>
        <p:spPr>
          <a:xfrm>
            <a:off x="18107" y="2178129"/>
            <a:ext cx="4390932" cy="1515686"/>
          </a:xfrm>
          <a:prstGeom prst="cloudCallout">
            <a:avLst>
              <a:gd name="adj1" fmla="val -21827"/>
              <a:gd name="adj2" fmla="val 39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この図は金沢工業大学のコロキウム（</a:t>
            </a:r>
            <a:r>
              <a:rPr kumimoji="1" lang="en-US" altLang="ja-JP" sz="1600" dirty="0"/>
              <a:t>2018</a:t>
            </a:r>
            <a:r>
              <a:rPr kumimoji="1" lang="ja-JP" altLang="en-US" sz="1600" dirty="0"/>
              <a:t>年</a:t>
            </a:r>
            <a:r>
              <a:rPr kumimoji="1" lang="en-US" altLang="ja-JP" sz="1600" dirty="0"/>
              <a:t>6</a:t>
            </a:r>
            <a:r>
              <a:rPr kumimoji="1" lang="ja-JP" altLang="en-US" sz="1600" dirty="0"/>
              <a:t>月</a:t>
            </a:r>
            <a:r>
              <a:rPr kumimoji="1" lang="en-US" altLang="ja-JP" sz="1600" dirty="0"/>
              <a:t>28</a:t>
            </a:r>
            <a:r>
              <a:rPr kumimoji="1" lang="ja-JP" altLang="en-US" sz="1600" dirty="0"/>
              <a:t>日）で、英レスター大学の</a:t>
            </a:r>
            <a:r>
              <a:rPr kumimoji="1" lang="en-US" altLang="ja-JP" sz="1600" dirty="0"/>
              <a:t>Alan Stocker</a:t>
            </a:r>
            <a:r>
              <a:rPr kumimoji="1" lang="ja-JP" altLang="en-US" sz="1600" dirty="0"/>
              <a:t>教授が用いたもの</a:t>
            </a:r>
          </a:p>
        </p:txBody>
      </p:sp>
    </p:spTree>
    <p:extLst>
      <p:ext uri="{BB962C8B-B14F-4D97-AF65-F5344CB8AC3E}">
        <p14:creationId xmlns:p14="http://schemas.microsoft.com/office/powerpoint/2010/main" val="3109944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02424E-6EBA-43A2-80D7-992F4C07526B}"/>
              </a:ext>
            </a:extLst>
          </p:cNvPr>
          <p:cNvSpPr>
            <a:spLocks noGrp="1"/>
          </p:cNvSpPr>
          <p:nvPr>
            <p:ph type="title"/>
          </p:nvPr>
        </p:nvSpPr>
        <p:spPr>
          <a:xfrm>
            <a:off x="376518" y="365126"/>
            <a:ext cx="8390964" cy="1325563"/>
          </a:xfrm>
        </p:spPr>
        <p:txBody>
          <a:bodyPr>
            <a:normAutofit/>
          </a:bodyPr>
          <a:lstStyle/>
          <a:p>
            <a:r>
              <a:rPr lang="ja-JP" altLang="en-US" sz="3600" dirty="0"/>
              <a:t>アクティブ・ラーニング</a:t>
            </a:r>
            <a:r>
              <a:rPr lang="ja-JP" altLang="en-US" sz="2800" dirty="0"/>
              <a:t>（文科省の定義）</a:t>
            </a:r>
            <a:endParaRPr kumimoji="1" lang="ja-JP" altLang="en-US" sz="3600" dirty="0"/>
          </a:p>
        </p:txBody>
      </p:sp>
      <p:sp>
        <p:nvSpPr>
          <p:cNvPr id="3" name="コンテンツ プレースホルダー 2">
            <a:extLst>
              <a:ext uri="{FF2B5EF4-FFF2-40B4-BE49-F238E27FC236}">
                <a16:creationId xmlns:a16="http://schemas.microsoft.com/office/drawing/2014/main" id="{29D4EFB4-565F-44DC-AB6B-75E2E1FFB623}"/>
              </a:ext>
            </a:extLst>
          </p:cNvPr>
          <p:cNvSpPr>
            <a:spLocks noGrp="1"/>
          </p:cNvSpPr>
          <p:nvPr>
            <p:ph idx="1"/>
          </p:nvPr>
        </p:nvSpPr>
        <p:spPr/>
        <p:txBody>
          <a:bodyPr>
            <a:normAutofit lnSpcReduction="10000"/>
          </a:bodyPr>
          <a:lstStyle/>
          <a:p>
            <a:pPr>
              <a:lnSpc>
                <a:spcPct val="100000"/>
              </a:lnSpc>
            </a:pPr>
            <a:r>
              <a:rPr lang="ja-JP" altLang="en-US" dirty="0"/>
              <a:t>教員による一方向的な講義形式の教育とは異なり、学修者の能動的な学修への参加を取り入れ </a:t>
            </a:r>
            <a:r>
              <a:rPr lang="ja-JP" altLang="en-US" dirty="0" err="1"/>
              <a:t>た</a:t>
            </a:r>
            <a:r>
              <a:rPr lang="ja-JP" altLang="en-US" dirty="0"/>
              <a:t>教授・学習法の総称。学修者が能動的に学修することによって、認知的、倫理的、社会的能力、 教養、知識、経験を含めた汎用的能力の育成を図る。発見学習、問題解決学習、体験学習、調査 学習等が含まれるが、教室内でのグループ・ディスカッション、ディベート、グループ・ワーク 等も有効なアクティブ・ラーニングの方法である。</a:t>
            </a:r>
            <a:endParaRPr kumimoji="1" lang="ja-JP" altLang="en-US" dirty="0"/>
          </a:p>
        </p:txBody>
      </p:sp>
      <p:sp>
        <p:nvSpPr>
          <p:cNvPr id="4" name="テキスト ボックス 3">
            <a:extLst>
              <a:ext uri="{FF2B5EF4-FFF2-40B4-BE49-F238E27FC236}">
                <a16:creationId xmlns:a16="http://schemas.microsoft.com/office/drawing/2014/main" id="{8D861D2F-B7F3-4D8A-A375-BBF19ED4CD63}"/>
              </a:ext>
            </a:extLst>
          </p:cNvPr>
          <p:cNvSpPr txBox="1"/>
          <p:nvPr/>
        </p:nvSpPr>
        <p:spPr>
          <a:xfrm>
            <a:off x="21516" y="6476104"/>
            <a:ext cx="9122484" cy="307777"/>
          </a:xfrm>
          <a:prstGeom prst="rect">
            <a:avLst/>
          </a:prstGeom>
          <a:noFill/>
        </p:spPr>
        <p:txBody>
          <a:bodyPr wrap="square" rtlCol="0">
            <a:spAutoFit/>
          </a:bodyPr>
          <a:lstStyle/>
          <a:p>
            <a:r>
              <a:rPr kumimoji="1" lang="ja-JP" altLang="en-US" sz="1400" dirty="0"/>
              <a:t>出所：</a:t>
            </a:r>
            <a:r>
              <a:rPr kumimoji="1" lang="en-US" altLang="ja-JP" sz="1400" dirty="0">
                <a:hlinkClick r:id="rId3"/>
              </a:rPr>
              <a:t>http://www.mext.go.jp/component/b_menu/shingi/toushin/__icsFiles/afieldfile/2012/10/04/1325048_3.pdf</a:t>
            </a:r>
            <a:r>
              <a:rPr kumimoji="1" lang="ja-JP" altLang="en-US" sz="1400" dirty="0"/>
              <a:t> </a:t>
            </a:r>
          </a:p>
        </p:txBody>
      </p:sp>
    </p:spTree>
    <p:extLst>
      <p:ext uri="{BB962C8B-B14F-4D97-AF65-F5344CB8AC3E}">
        <p14:creationId xmlns:p14="http://schemas.microsoft.com/office/powerpoint/2010/main" val="3150219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2CD3BE-A5E9-46F7-98B7-3B8D549DD149}"/>
              </a:ext>
            </a:extLst>
          </p:cNvPr>
          <p:cNvSpPr>
            <a:spLocks noGrp="1"/>
          </p:cNvSpPr>
          <p:nvPr>
            <p:ph type="title"/>
          </p:nvPr>
        </p:nvSpPr>
        <p:spPr/>
        <p:txBody>
          <a:bodyPr/>
          <a:lstStyle/>
          <a:p>
            <a:r>
              <a:rPr kumimoji="1" lang="ja-JP" altLang="en-US" dirty="0"/>
              <a:t>目次</a:t>
            </a:r>
          </a:p>
        </p:txBody>
      </p:sp>
      <p:sp>
        <p:nvSpPr>
          <p:cNvPr id="3" name="コンテンツ プレースホルダー 2">
            <a:extLst>
              <a:ext uri="{FF2B5EF4-FFF2-40B4-BE49-F238E27FC236}">
                <a16:creationId xmlns:a16="http://schemas.microsoft.com/office/drawing/2014/main" id="{4C75C48A-B13E-429C-9175-525C673A1616}"/>
              </a:ext>
            </a:extLst>
          </p:cNvPr>
          <p:cNvSpPr>
            <a:spLocks noGrp="1"/>
          </p:cNvSpPr>
          <p:nvPr>
            <p:ph idx="1"/>
          </p:nvPr>
        </p:nvSpPr>
        <p:spPr/>
        <p:txBody>
          <a:bodyPr/>
          <a:lstStyle/>
          <a:p>
            <a:pPr marL="514350" indent="-514350">
              <a:buFont typeface="+mj-lt"/>
              <a:buAutoNum type="arabicPeriod"/>
            </a:pPr>
            <a:r>
              <a:rPr lang="ja-JP" altLang="ja-JP" dirty="0"/>
              <a:t>はじめに</a:t>
            </a:r>
          </a:p>
          <a:p>
            <a:pPr marL="514350" indent="-514350">
              <a:buFont typeface="+mj-lt"/>
              <a:buAutoNum type="arabicPeriod"/>
            </a:pPr>
            <a:r>
              <a:rPr lang="ja-JP" altLang="ja-JP" dirty="0"/>
              <a:t>新学習指導要領</a:t>
            </a:r>
          </a:p>
          <a:p>
            <a:pPr marL="514350" indent="-514350">
              <a:buFont typeface="+mj-lt"/>
              <a:buAutoNum type="arabicPeriod"/>
            </a:pPr>
            <a:r>
              <a:rPr lang="ja-JP" altLang="ja-JP" dirty="0"/>
              <a:t>学習課題の設定</a:t>
            </a:r>
          </a:p>
          <a:p>
            <a:pPr lvl="1"/>
            <a:r>
              <a:rPr lang="ja-JP" altLang="en-US" dirty="0"/>
              <a:t>動機づけ</a:t>
            </a:r>
            <a:endParaRPr lang="en-US" altLang="ja-JP" dirty="0"/>
          </a:p>
          <a:p>
            <a:pPr lvl="1"/>
            <a:r>
              <a:rPr lang="ja-JP" altLang="en-US" dirty="0"/>
              <a:t>事例の提供</a:t>
            </a:r>
            <a:endParaRPr lang="en-US" altLang="ja-JP" dirty="0"/>
          </a:p>
          <a:p>
            <a:pPr lvl="1"/>
            <a:r>
              <a:rPr lang="ja-JP" altLang="en-US" dirty="0"/>
              <a:t>能動的考察の課題設定</a:t>
            </a:r>
            <a:endParaRPr kumimoji="1" lang="ja-JP" altLang="en-US" dirty="0"/>
          </a:p>
        </p:txBody>
      </p:sp>
    </p:spTree>
    <p:extLst>
      <p:ext uri="{BB962C8B-B14F-4D97-AF65-F5344CB8AC3E}">
        <p14:creationId xmlns:p14="http://schemas.microsoft.com/office/powerpoint/2010/main" val="264763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0F1373-E01E-4030-A0B7-2D2E7A8DFC1A}"/>
              </a:ext>
            </a:extLst>
          </p:cNvPr>
          <p:cNvSpPr>
            <a:spLocks noGrp="1"/>
          </p:cNvSpPr>
          <p:nvPr>
            <p:ph type="title"/>
          </p:nvPr>
        </p:nvSpPr>
        <p:spPr/>
        <p:txBody>
          <a:bodyPr/>
          <a:lstStyle/>
          <a:p>
            <a:r>
              <a:rPr lang="ja-JP" altLang="en-US" dirty="0"/>
              <a:t>１．</a:t>
            </a:r>
            <a:r>
              <a:rPr lang="ja-JP" altLang="ja-JP" dirty="0"/>
              <a:t>はじめに</a:t>
            </a:r>
            <a:endParaRPr kumimoji="1" lang="ja-JP" altLang="en-US" dirty="0"/>
          </a:p>
        </p:txBody>
      </p:sp>
      <p:sp>
        <p:nvSpPr>
          <p:cNvPr id="3" name="コンテンツ プレースホルダー 2">
            <a:extLst>
              <a:ext uri="{FF2B5EF4-FFF2-40B4-BE49-F238E27FC236}">
                <a16:creationId xmlns:a16="http://schemas.microsoft.com/office/drawing/2014/main" id="{26F19348-D735-4585-BB8F-2E6C3C2855B5}"/>
              </a:ext>
            </a:extLst>
          </p:cNvPr>
          <p:cNvSpPr>
            <a:spLocks noGrp="1"/>
          </p:cNvSpPr>
          <p:nvPr>
            <p:ph idx="1"/>
          </p:nvPr>
        </p:nvSpPr>
        <p:spPr/>
        <p:txBody>
          <a:bodyPr/>
          <a:lstStyle/>
          <a:p>
            <a:pPr>
              <a:lnSpc>
                <a:spcPct val="100000"/>
              </a:lnSpc>
            </a:pPr>
            <a:r>
              <a:rPr lang="ja-JP" altLang="en-US" dirty="0"/>
              <a:t>電気（理化学）にかんする知識や、電気（理化学）がかかわる様々な事象に知的な好奇心を持ち、多面的、複合的な視点を持てるように育てる。</a:t>
            </a:r>
            <a:endParaRPr lang="en-US" altLang="ja-JP" dirty="0"/>
          </a:p>
          <a:p>
            <a:pPr>
              <a:lnSpc>
                <a:spcPct val="100000"/>
              </a:lnSpc>
            </a:pPr>
            <a:r>
              <a:rPr kumimoji="1" lang="ja-JP" altLang="en-US" dirty="0"/>
              <a:t>育てる側の備えは十分か？</a:t>
            </a:r>
          </a:p>
        </p:txBody>
      </p:sp>
    </p:spTree>
    <p:extLst>
      <p:ext uri="{BB962C8B-B14F-4D97-AF65-F5344CB8AC3E}">
        <p14:creationId xmlns:p14="http://schemas.microsoft.com/office/powerpoint/2010/main" val="401650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1B7034-06FC-482B-851D-3E9DBED0B059}"/>
              </a:ext>
            </a:extLst>
          </p:cNvPr>
          <p:cNvSpPr>
            <a:spLocks noGrp="1"/>
          </p:cNvSpPr>
          <p:nvPr>
            <p:ph type="title"/>
          </p:nvPr>
        </p:nvSpPr>
        <p:spPr>
          <a:xfrm>
            <a:off x="628650" y="365126"/>
            <a:ext cx="7886700" cy="1325563"/>
          </a:xfrm>
        </p:spPr>
        <p:txBody>
          <a:bodyPr/>
          <a:lstStyle/>
          <a:p>
            <a:r>
              <a:rPr lang="ja-JP" altLang="en-US" dirty="0"/>
              <a:t>育てる側の備えは十分か？</a:t>
            </a:r>
            <a:endParaRPr kumimoji="1" lang="ja-JP" altLang="en-US" dirty="0"/>
          </a:p>
        </p:txBody>
      </p:sp>
      <p:grpSp>
        <p:nvGrpSpPr>
          <p:cNvPr id="3" name="グループ化 2">
            <a:extLst>
              <a:ext uri="{FF2B5EF4-FFF2-40B4-BE49-F238E27FC236}">
                <a16:creationId xmlns:a16="http://schemas.microsoft.com/office/drawing/2014/main" id="{8795A81B-495E-4489-9564-42C8E264D2FA}"/>
              </a:ext>
            </a:extLst>
          </p:cNvPr>
          <p:cNvGrpSpPr/>
          <p:nvPr/>
        </p:nvGrpSpPr>
        <p:grpSpPr>
          <a:xfrm>
            <a:off x="863130" y="1991760"/>
            <a:ext cx="7490428" cy="3084843"/>
            <a:chOff x="510047" y="1998811"/>
            <a:chExt cx="7490428" cy="2905779"/>
          </a:xfrm>
        </p:grpSpPr>
        <p:sp>
          <p:nvSpPr>
            <p:cNvPr id="4" name="テキスト ボックス 3">
              <a:extLst>
                <a:ext uri="{FF2B5EF4-FFF2-40B4-BE49-F238E27FC236}">
                  <a16:creationId xmlns:a16="http://schemas.microsoft.com/office/drawing/2014/main" id="{820713B5-3176-4066-B94D-808B005B2856}"/>
                </a:ext>
              </a:extLst>
            </p:cNvPr>
            <p:cNvSpPr txBox="1"/>
            <p:nvPr/>
          </p:nvSpPr>
          <p:spPr>
            <a:xfrm>
              <a:off x="3885930" y="2001819"/>
              <a:ext cx="738664" cy="2902771"/>
            </a:xfrm>
            <a:prstGeom prst="rect">
              <a:avLst/>
            </a:prstGeom>
            <a:solidFill>
              <a:schemeClr val="accent5">
                <a:lumMod val="20000"/>
                <a:lumOff val="80000"/>
              </a:schemeClr>
            </a:solidFill>
            <a:ln>
              <a:solidFill>
                <a:schemeClr val="accent1"/>
              </a:solidFill>
            </a:ln>
          </p:spPr>
          <p:txBody>
            <a:bodyPr vert="eaVert" wrap="square" rtlCol="0">
              <a:spAutoFit/>
            </a:bodyPr>
            <a:lstStyle/>
            <a:p>
              <a:pPr algn="ctr"/>
              <a:r>
                <a:rPr kumimoji="1" lang="ja-JP" altLang="en-US" sz="3600" dirty="0"/>
                <a:t>高等学校</a:t>
              </a:r>
            </a:p>
          </p:txBody>
        </p:sp>
        <p:sp>
          <p:nvSpPr>
            <p:cNvPr id="5" name="テキスト ボックス 4">
              <a:extLst>
                <a:ext uri="{FF2B5EF4-FFF2-40B4-BE49-F238E27FC236}">
                  <a16:creationId xmlns:a16="http://schemas.microsoft.com/office/drawing/2014/main" id="{D6301B05-3FC2-49E0-B1EB-C9B1EB4D2908}"/>
                </a:ext>
              </a:extLst>
            </p:cNvPr>
            <p:cNvSpPr txBox="1"/>
            <p:nvPr/>
          </p:nvSpPr>
          <p:spPr>
            <a:xfrm>
              <a:off x="5573872" y="2001819"/>
              <a:ext cx="738664" cy="2902771"/>
            </a:xfrm>
            <a:prstGeom prst="rect">
              <a:avLst/>
            </a:prstGeom>
            <a:solidFill>
              <a:schemeClr val="accent5">
                <a:lumMod val="20000"/>
                <a:lumOff val="80000"/>
              </a:schemeClr>
            </a:solidFill>
            <a:ln>
              <a:solidFill>
                <a:schemeClr val="accent1"/>
              </a:solidFill>
            </a:ln>
          </p:spPr>
          <p:txBody>
            <a:bodyPr vert="eaVert" wrap="square" rtlCol="0">
              <a:spAutoFit/>
            </a:bodyPr>
            <a:lstStyle/>
            <a:p>
              <a:pPr algn="ctr"/>
              <a:r>
                <a:rPr kumimoji="1" lang="ja-JP" altLang="en-US" sz="3600" dirty="0"/>
                <a:t>大学</a:t>
              </a:r>
              <a:r>
                <a:rPr kumimoji="1" lang="ja-JP" altLang="en-US" sz="2400" dirty="0"/>
                <a:t>（教職課程）</a:t>
              </a:r>
            </a:p>
          </p:txBody>
        </p:sp>
        <p:sp>
          <p:nvSpPr>
            <p:cNvPr id="6" name="テキスト ボックス 5">
              <a:extLst>
                <a:ext uri="{FF2B5EF4-FFF2-40B4-BE49-F238E27FC236}">
                  <a16:creationId xmlns:a16="http://schemas.microsoft.com/office/drawing/2014/main" id="{34B694C6-568F-4B04-8A2D-9108DD4FC5B8}"/>
                </a:ext>
              </a:extLst>
            </p:cNvPr>
            <p:cNvSpPr txBox="1"/>
            <p:nvPr/>
          </p:nvSpPr>
          <p:spPr>
            <a:xfrm>
              <a:off x="7261811" y="2001819"/>
              <a:ext cx="738664" cy="2902771"/>
            </a:xfrm>
            <a:prstGeom prst="rect">
              <a:avLst/>
            </a:prstGeom>
            <a:solidFill>
              <a:schemeClr val="accent5">
                <a:lumMod val="20000"/>
                <a:lumOff val="80000"/>
              </a:schemeClr>
            </a:solidFill>
            <a:ln>
              <a:solidFill>
                <a:schemeClr val="accent1"/>
              </a:solidFill>
            </a:ln>
          </p:spPr>
          <p:txBody>
            <a:bodyPr vert="eaVert" wrap="square" rtlCol="0">
              <a:spAutoFit/>
            </a:bodyPr>
            <a:lstStyle/>
            <a:p>
              <a:pPr algn="ctr"/>
              <a:r>
                <a:rPr kumimoji="1" lang="ja-JP" altLang="en-US" sz="3600" dirty="0"/>
                <a:t>教職</a:t>
              </a:r>
              <a:r>
                <a:rPr kumimoji="1" lang="ja-JP" altLang="en-US" sz="2400" dirty="0"/>
                <a:t>（小中高校）</a:t>
              </a:r>
            </a:p>
          </p:txBody>
        </p:sp>
        <p:sp>
          <p:nvSpPr>
            <p:cNvPr id="7" name="矢印: 右 6">
              <a:extLst>
                <a:ext uri="{FF2B5EF4-FFF2-40B4-BE49-F238E27FC236}">
                  <a16:creationId xmlns:a16="http://schemas.microsoft.com/office/drawing/2014/main" id="{0286A6E7-74DA-4879-AC8B-DD7AE8960A72}"/>
                </a:ext>
              </a:extLst>
            </p:cNvPr>
            <p:cNvSpPr/>
            <p:nvPr/>
          </p:nvSpPr>
          <p:spPr>
            <a:xfrm>
              <a:off x="4824913" y="2979868"/>
              <a:ext cx="548640" cy="946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右 7">
              <a:extLst>
                <a:ext uri="{FF2B5EF4-FFF2-40B4-BE49-F238E27FC236}">
                  <a16:creationId xmlns:a16="http://schemas.microsoft.com/office/drawing/2014/main" id="{C9FCC941-2AB7-42B5-BF12-D3E89D1C5DE8}"/>
                </a:ext>
              </a:extLst>
            </p:cNvPr>
            <p:cNvSpPr/>
            <p:nvPr/>
          </p:nvSpPr>
          <p:spPr>
            <a:xfrm>
              <a:off x="6512855" y="2979868"/>
              <a:ext cx="548640" cy="946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5971866-8744-44E4-9FE8-045402C7A682}"/>
                </a:ext>
              </a:extLst>
            </p:cNvPr>
            <p:cNvSpPr txBox="1"/>
            <p:nvPr/>
          </p:nvSpPr>
          <p:spPr>
            <a:xfrm>
              <a:off x="2197988" y="2000312"/>
              <a:ext cx="738664" cy="2902771"/>
            </a:xfrm>
            <a:prstGeom prst="rect">
              <a:avLst/>
            </a:prstGeom>
            <a:solidFill>
              <a:schemeClr val="accent5">
                <a:lumMod val="20000"/>
                <a:lumOff val="80000"/>
              </a:schemeClr>
            </a:solidFill>
            <a:ln>
              <a:solidFill>
                <a:schemeClr val="accent1"/>
              </a:solidFill>
            </a:ln>
          </p:spPr>
          <p:txBody>
            <a:bodyPr vert="eaVert" wrap="square" rtlCol="0">
              <a:spAutoFit/>
            </a:bodyPr>
            <a:lstStyle/>
            <a:p>
              <a:pPr algn="ctr"/>
              <a:r>
                <a:rPr kumimoji="1" lang="ja-JP" altLang="en-US" sz="3600" dirty="0"/>
                <a:t>中学校</a:t>
              </a:r>
            </a:p>
          </p:txBody>
        </p:sp>
        <p:sp>
          <p:nvSpPr>
            <p:cNvPr id="11" name="矢印: 右 10">
              <a:extLst>
                <a:ext uri="{FF2B5EF4-FFF2-40B4-BE49-F238E27FC236}">
                  <a16:creationId xmlns:a16="http://schemas.microsoft.com/office/drawing/2014/main" id="{119E0967-4F38-4C2C-8503-9FA4E5481E53}"/>
                </a:ext>
              </a:extLst>
            </p:cNvPr>
            <p:cNvSpPr/>
            <p:nvPr/>
          </p:nvSpPr>
          <p:spPr>
            <a:xfrm>
              <a:off x="3136971" y="2978361"/>
              <a:ext cx="548640" cy="946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AF33E77E-F859-4FE3-8095-A5802EAB8027}"/>
                </a:ext>
              </a:extLst>
            </p:cNvPr>
            <p:cNvSpPr txBox="1"/>
            <p:nvPr/>
          </p:nvSpPr>
          <p:spPr>
            <a:xfrm>
              <a:off x="510047" y="1998811"/>
              <a:ext cx="738664" cy="2902771"/>
            </a:xfrm>
            <a:prstGeom prst="rect">
              <a:avLst/>
            </a:prstGeom>
            <a:solidFill>
              <a:schemeClr val="accent5">
                <a:lumMod val="20000"/>
                <a:lumOff val="80000"/>
              </a:schemeClr>
            </a:solidFill>
            <a:ln>
              <a:solidFill>
                <a:schemeClr val="accent1"/>
              </a:solidFill>
            </a:ln>
          </p:spPr>
          <p:txBody>
            <a:bodyPr vert="eaVert" wrap="square" rtlCol="0">
              <a:spAutoFit/>
            </a:bodyPr>
            <a:lstStyle/>
            <a:p>
              <a:pPr algn="ctr"/>
              <a:r>
                <a:rPr kumimoji="1" lang="ja-JP" altLang="en-US" sz="3600" dirty="0"/>
                <a:t>小学校</a:t>
              </a:r>
            </a:p>
          </p:txBody>
        </p:sp>
        <p:sp>
          <p:nvSpPr>
            <p:cNvPr id="13" name="矢印: 右 12">
              <a:extLst>
                <a:ext uri="{FF2B5EF4-FFF2-40B4-BE49-F238E27FC236}">
                  <a16:creationId xmlns:a16="http://schemas.microsoft.com/office/drawing/2014/main" id="{38BCBAEB-F8AA-4C4F-8525-B866EDE71645}"/>
                </a:ext>
              </a:extLst>
            </p:cNvPr>
            <p:cNvSpPr/>
            <p:nvPr/>
          </p:nvSpPr>
          <p:spPr>
            <a:xfrm>
              <a:off x="1449029" y="2976860"/>
              <a:ext cx="548640" cy="946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248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DC17C-95B8-494E-9C16-67ADA2B965A3}"/>
              </a:ext>
            </a:extLst>
          </p:cNvPr>
          <p:cNvSpPr>
            <a:spLocks noGrp="1"/>
          </p:cNvSpPr>
          <p:nvPr>
            <p:ph type="title"/>
          </p:nvPr>
        </p:nvSpPr>
        <p:spPr/>
        <p:txBody>
          <a:bodyPr/>
          <a:lstStyle/>
          <a:p>
            <a:r>
              <a:rPr lang="ja-JP" altLang="en-US" dirty="0"/>
              <a:t>育てる側の備えは十分か？</a:t>
            </a:r>
            <a:endParaRPr kumimoji="1" lang="ja-JP" altLang="en-US" dirty="0"/>
          </a:p>
        </p:txBody>
      </p:sp>
      <p:sp>
        <p:nvSpPr>
          <p:cNvPr id="5" name="テキスト ボックス 4">
            <a:extLst>
              <a:ext uri="{FF2B5EF4-FFF2-40B4-BE49-F238E27FC236}">
                <a16:creationId xmlns:a16="http://schemas.microsoft.com/office/drawing/2014/main" id="{A2AEA92D-223E-4CA9-A0C2-7D966719A1CA}"/>
              </a:ext>
            </a:extLst>
          </p:cNvPr>
          <p:cNvSpPr txBox="1"/>
          <p:nvPr/>
        </p:nvSpPr>
        <p:spPr>
          <a:xfrm>
            <a:off x="1516828" y="6476104"/>
            <a:ext cx="6207163" cy="369332"/>
          </a:xfrm>
          <a:prstGeom prst="rect">
            <a:avLst/>
          </a:prstGeom>
          <a:noFill/>
        </p:spPr>
        <p:txBody>
          <a:bodyPr wrap="square" rtlCol="0">
            <a:spAutoFit/>
          </a:bodyPr>
          <a:lstStyle/>
          <a:p>
            <a:r>
              <a:rPr kumimoji="1" lang="ja-JP" altLang="en-US" dirty="0">
                <a:solidFill>
                  <a:schemeClr val="bg1">
                    <a:lumMod val="50000"/>
                  </a:schemeClr>
                </a:solidFill>
              </a:rPr>
              <a:t>データ提供はいずれも（一社）日本電機工業会（</a:t>
            </a:r>
            <a:r>
              <a:rPr kumimoji="1" lang="en-US" altLang="ja-JP" dirty="0">
                <a:solidFill>
                  <a:schemeClr val="bg1">
                    <a:lumMod val="50000"/>
                  </a:schemeClr>
                </a:solidFill>
              </a:rPr>
              <a:t>JEMA</a:t>
            </a:r>
            <a:r>
              <a:rPr kumimoji="1" lang="ja-JP" altLang="en-US" dirty="0">
                <a:solidFill>
                  <a:schemeClr val="bg1">
                    <a:lumMod val="50000"/>
                  </a:schemeClr>
                </a:solidFill>
              </a:rPr>
              <a:t>）</a:t>
            </a:r>
          </a:p>
        </p:txBody>
      </p:sp>
      <p:sp>
        <p:nvSpPr>
          <p:cNvPr id="6" name="テキスト ボックス 5">
            <a:extLst>
              <a:ext uri="{FF2B5EF4-FFF2-40B4-BE49-F238E27FC236}">
                <a16:creationId xmlns:a16="http://schemas.microsoft.com/office/drawing/2014/main" id="{0D101868-FF17-4033-85C5-B261167E3389}"/>
              </a:ext>
            </a:extLst>
          </p:cNvPr>
          <p:cNvSpPr txBox="1"/>
          <p:nvPr/>
        </p:nvSpPr>
        <p:spPr>
          <a:xfrm>
            <a:off x="150608" y="1527583"/>
            <a:ext cx="5809128" cy="707886"/>
          </a:xfrm>
          <a:prstGeom prst="rect">
            <a:avLst/>
          </a:prstGeom>
          <a:noFill/>
        </p:spPr>
        <p:txBody>
          <a:bodyPr wrap="square" rtlCol="0">
            <a:spAutoFit/>
          </a:bodyPr>
          <a:lstStyle/>
          <a:p>
            <a:pPr algn="ctr"/>
            <a:r>
              <a:rPr kumimoji="1" lang="en-US" altLang="ja-JP" sz="2000" dirty="0"/>
              <a:t>JEMA</a:t>
            </a:r>
            <a:r>
              <a:rPr kumimoji="1" lang="ja-JP" altLang="en-US" sz="2000" dirty="0"/>
              <a:t>理科教育支援セミナー（小学校</a:t>
            </a:r>
            <a:r>
              <a:rPr kumimoji="1" lang="en-US" altLang="ja-JP" sz="2000" dirty="0"/>
              <a:t>6</a:t>
            </a:r>
            <a:r>
              <a:rPr kumimoji="1" lang="ja-JP" altLang="en-US" sz="2000" dirty="0"/>
              <a:t>年電気）</a:t>
            </a:r>
            <a:br>
              <a:rPr kumimoji="1" lang="ja-JP" altLang="en-US" sz="2000" dirty="0"/>
            </a:br>
            <a:r>
              <a:rPr kumimoji="1" lang="ja-JP" altLang="en-US" sz="2000" dirty="0"/>
              <a:t>受講者アンケート結果</a:t>
            </a:r>
          </a:p>
        </p:txBody>
      </p:sp>
      <p:pic>
        <p:nvPicPr>
          <p:cNvPr id="3" name="図 2">
            <a:extLst>
              <a:ext uri="{FF2B5EF4-FFF2-40B4-BE49-F238E27FC236}">
                <a16:creationId xmlns:a16="http://schemas.microsoft.com/office/drawing/2014/main" id="{D10BBCB4-1F5B-463C-A27D-70557C765C49}"/>
              </a:ext>
            </a:extLst>
          </p:cNvPr>
          <p:cNvPicPr>
            <a:picLocks noChangeAspect="1"/>
          </p:cNvPicPr>
          <p:nvPr/>
        </p:nvPicPr>
        <p:blipFill>
          <a:blip r:embed="rId3"/>
          <a:stretch>
            <a:fillRect/>
          </a:stretch>
        </p:blipFill>
        <p:spPr>
          <a:xfrm>
            <a:off x="78504" y="2235469"/>
            <a:ext cx="5248113" cy="3558986"/>
          </a:xfrm>
          <a:prstGeom prst="rect">
            <a:avLst/>
          </a:prstGeom>
        </p:spPr>
      </p:pic>
      <p:sp>
        <p:nvSpPr>
          <p:cNvPr id="8" name="テキスト ボックス 7">
            <a:extLst>
              <a:ext uri="{FF2B5EF4-FFF2-40B4-BE49-F238E27FC236}">
                <a16:creationId xmlns:a16="http://schemas.microsoft.com/office/drawing/2014/main" id="{AECF1271-F30A-48FC-AF06-463A062F3041}"/>
              </a:ext>
            </a:extLst>
          </p:cNvPr>
          <p:cNvSpPr txBox="1"/>
          <p:nvPr/>
        </p:nvSpPr>
        <p:spPr>
          <a:xfrm>
            <a:off x="4670750" y="2078024"/>
            <a:ext cx="2883031" cy="707886"/>
          </a:xfrm>
          <a:prstGeom prst="rect">
            <a:avLst/>
          </a:prstGeom>
          <a:solidFill>
            <a:schemeClr val="bg1"/>
          </a:solidFill>
        </p:spPr>
        <p:txBody>
          <a:bodyPr wrap="square" rtlCol="0">
            <a:spAutoFit/>
          </a:bodyPr>
          <a:lstStyle/>
          <a:p>
            <a:pPr algn="ctr"/>
            <a:r>
              <a:rPr kumimoji="1" lang="ja-JP" altLang="en-US" sz="2000" dirty="0"/>
              <a:t>教職課程学生</a:t>
            </a:r>
            <a:endParaRPr kumimoji="1" lang="en-US" altLang="ja-JP" sz="2000" dirty="0"/>
          </a:p>
          <a:p>
            <a:pPr algn="ctr"/>
            <a:r>
              <a:rPr kumimoji="1" lang="ja-JP" altLang="en-US" sz="2000" dirty="0"/>
              <a:t>アンケート結果</a:t>
            </a:r>
          </a:p>
        </p:txBody>
      </p:sp>
      <p:pic>
        <p:nvPicPr>
          <p:cNvPr id="10" name="図 9">
            <a:extLst>
              <a:ext uri="{FF2B5EF4-FFF2-40B4-BE49-F238E27FC236}">
                <a16:creationId xmlns:a16="http://schemas.microsoft.com/office/drawing/2014/main" id="{4B2FDA34-DE6D-4874-8E87-2281DF42ABF3}"/>
              </a:ext>
            </a:extLst>
          </p:cNvPr>
          <p:cNvPicPr>
            <a:picLocks noChangeAspect="1"/>
          </p:cNvPicPr>
          <p:nvPr/>
        </p:nvPicPr>
        <p:blipFill>
          <a:blip r:embed="rId4"/>
          <a:stretch>
            <a:fillRect/>
          </a:stretch>
        </p:blipFill>
        <p:spPr>
          <a:xfrm>
            <a:off x="3809808" y="2823418"/>
            <a:ext cx="5248112" cy="3652686"/>
          </a:xfrm>
          <a:prstGeom prst="rect">
            <a:avLst/>
          </a:prstGeom>
        </p:spPr>
      </p:pic>
    </p:spTree>
    <p:extLst>
      <p:ext uri="{BB962C8B-B14F-4D97-AF65-F5344CB8AC3E}">
        <p14:creationId xmlns:p14="http://schemas.microsoft.com/office/powerpoint/2010/main" val="867888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F7CA8A-FC00-4506-8EC0-E6FAC68397C9}"/>
              </a:ext>
            </a:extLst>
          </p:cNvPr>
          <p:cNvSpPr>
            <a:spLocks noGrp="1"/>
          </p:cNvSpPr>
          <p:nvPr>
            <p:ph type="title"/>
          </p:nvPr>
        </p:nvSpPr>
        <p:spPr/>
        <p:txBody>
          <a:bodyPr/>
          <a:lstStyle/>
          <a:p>
            <a:r>
              <a:rPr lang="ja-JP" altLang="en-US" dirty="0"/>
              <a:t>２．</a:t>
            </a:r>
            <a:r>
              <a:rPr lang="ja-JP" altLang="ja-JP" dirty="0"/>
              <a:t>新学習指導要領</a:t>
            </a:r>
            <a:endParaRPr kumimoji="1" lang="ja-JP" altLang="en-US" dirty="0"/>
          </a:p>
        </p:txBody>
      </p:sp>
      <p:sp>
        <p:nvSpPr>
          <p:cNvPr id="3" name="コンテンツ プレースホルダー 2">
            <a:extLst>
              <a:ext uri="{FF2B5EF4-FFF2-40B4-BE49-F238E27FC236}">
                <a16:creationId xmlns:a16="http://schemas.microsoft.com/office/drawing/2014/main" id="{AD7407FF-C49D-4122-B283-CCFF365B6E1F}"/>
              </a:ext>
            </a:extLst>
          </p:cNvPr>
          <p:cNvSpPr>
            <a:spLocks noGrp="1"/>
          </p:cNvSpPr>
          <p:nvPr>
            <p:ph idx="1"/>
          </p:nvPr>
        </p:nvSpPr>
        <p:spPr>
          <a:xfrm>
            <a:off x="628650" y="1825625"/>
            <a:ext cx="7886700" cy="4351338"/>
          </a:xfrm>
        </p:spPr>
        <p:txBody>
          <a:bodyPr/>
          <a:lstStyle/>
          <a:p>
            <a:pPr>
              <a:lnSpc>
                <a:spcPct val="100000"/>
              </a:lnSpc>
            </a:pPr>
            <a:r>
              <a:rPr lang="ja-JP" altLang="ja-JP" dirty="0"/>
              <a:t>新学習指導要領</a:t>
            </a:r>
            <a:r>
              <a:rPr lang="ja-JP" altLang="en-US" dirty="0"/>
              <a:t>制定</a:t>
            </a:r>
            <a:endParaRPr lang="en-US" altLang="ja-JP" dirty="0"/>
          </a:p>
          <a:p>
            <a:pPr lvl="1">
              <a:lnSpc>
                <a:spcPct val="100000"/>
              </a:lnSpc>
            </a:pPr>
            <a:r>
              <a:rPr lang="ja-JP" altLang="en-US" dirty="0"/>
              <a:t>「理数探究基礎」や「理数探究」科目の新設</a:t>
            </a:r>
            <a:endParaRPr lang="en-US" altLang="ja-JP" dirty="0"/>
          </a:p>
          <a:p>
            <a:pPr lvl="1">
              <a:lnSpc>
                <a:spcPct val="100000"/>
              </a:lnSpc>
            </a:pPr>
            <a:r>
              <a:rPr lang="ja-JP" altLang="en-US" dirty="0"/>
              <a:t>新しい備え</a:t>
            </a:r>
            <a:endParaRPr lang="en-US" altLang="ja-JP" dirty="0"/>
          </a:p>
          <a:p>
            <a:pPr lvl="1">
              <a:lnSpc>
                <a:spcPct val="100000"/>
              </a:lnSpc>
            </a:pPr>
            <a:r>
              <a:rPr lang="ja-JP" altLang="ja-JP" dirty="0"/>
              <a:t>生徒の知的好奇心、探求心を掘り起こすための</a:t>
            </a:r>
            <a:br>
              <a:rPr lang="en-US" altLang="ja-JP" dirty="0"/>
            </a:br>
            <a:r>
              <a:rPr lang="ja-JP" altLang="ja-JP" dirty="0"/>
              <a:t>動機付けや適切な資料提供</a:t>
            </a:r>
            <a:endParaRPr lang="en-US" altLang="ja-JP" dirty="0"/>
          </a:p>
          <a:p>
            <a:pPr>
              <a:lnSpc>
                <a:spcPct val="100000"/>
              </a:lnSpc>
            </a:pPr>
            <a:endParaRPr lang="ja-JP" altLang="ja-JP" dirty="0"/>
          </a:p>
          <a:p>
            <a:pPr>
              <a:lnSpc>
                <a:spcPct val="100000"/>
              </a:lnSpc>
            </a:pPr>
            <a:endParaRPr kumimoji="1" lang="ja-JP" altLang="en-US" dirty="0"/>
          </a:p>
        </p:txBody>
      </p:sp>
    </p:spTree>
    <p:extLst>
      <p:ext uri="{BB962C8B-B14F-4D97-AF65-F5344CB8AC3E}">
        <p14:creationId xmlns:p14="http://schemas.microsoft.com/office/powerpoint/2010/main" val="96692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EB115A-389F-49AF-AC85-DC1040B03AF6}"/>
              </a:ext>
            </a:extLst>
          </p:cNvPr>
          <p:cNvSpPr>
            <a:spLocks noGrp="1"/>
          </p:cNvSpPr>
          <p:nvPr>
            <p:ph type="title"/>
          </p:nvPr>
        </p:nvSpPr>
        <p:spPr>
          <a:xfrm>
            <a:off x="484094" y="365126"/>
            <a:ext cx="8175812" cy="1325563"/>
          </a:xfrm>
        </p:spPr>
        <p:txBody>
          <a:bodyPr>
            <a:normAutofit/>
          </a:bodyPr>
          <a:lstStyle/>
          <a:p>
            <a:r>
              <a:rPr kumimoji="1" lang="ja-JP" altLang="en-US" sz="3200" dirty="0"/>
              <a:t>「電気の知識を深めようシリーズ」小冊子</a:t>
            </a:r>
          </a:p>
        </p:txBody>
      </p:sp>
      <p:sp>
        <p:nvSpPr>
          <p:cNvPr id="3" name="コンテンツ プレースホルダー 2">
            <a:extLst>
              <a:ext uri="{FF2B5EF4-FFF2-40B4-BE49-F238E27FC236}">
                <a16:creationId xmlns:a16="http://schemas.microsoft.com/office/drawing/2014/main" id="{62C0DF12-DD74-406F-A0C8-407042B273A5}"/>
              </a:ext>
            </a:extLst>
          </p:cNvPr>
          <p:cNvSpPr>
            <a:spLocks noGrp="1"/>
          </p:cNvSpPr>
          <p:nvPr>
            <p:ph idx="1"/>
          </p:nvPr>
        </p:nvSpPr>
        <p:spPr>
          <a:xfrm>
            <a:off x="3468257" y="1825625"/>
            <a:ext cx="5675744" cy="4934266"/>
          </a:xfrm>
        </p:spPr>
        <p:txBody>
          <a:bodyPr>
            <a:normAutofit/>
          </a:bodyPr>
          <a:lstStyle/>
          <a:p>
            <a:pPr marL="514350" indent="-514350">
              <a:buFont typeface="+mj-lt"/>
              <a:buAutoNum type="arabicPeriod"/>
            </a:pPr>
            <a:r>
              <a:rPr kumimoji="1" lang="ja-JP" altLang="en-US" dirty="0"/>
              <a:t>電気とは何だろう</a:t>
            </a:r>
            <a:endParaRPr lang="en-US" altLang="ja-JP" dirty="0"/>
          </a:p>
          <a:p>
            <a:pPr marL="514350" indent="-514350">
              <a:buFont typeface="+mj-lt"/>
              <a:buAutoNum type="arabicPeriod"/>
            </a:pPr>
            <a:r>
              <a:rPr kumimoji="1" lang="ja-JP" altLang="en-US" dirty="0"/>
              <a:t>私たちの身近にある電気</a:t>
            </a:r>
            <a:endParaRPr kumimoji="1" lang="en-US" altLang="ja-JP" dirty="0"/>
          </a:p>
          <a:p>
            <a:pPr marL="514350" indent="-514350">
              <a:buFont typeface="+mj-lt"/>
              <a:buAutoNum type="arabicPeriod"/>
            </a:pPr>
            <a:r>
              <a:rPr kumimoji="1" lang="ja-JP" altLang="en-US" dirty="0"/>
              <a:t>電気の基本を考えてみよう</a:t>
            </a:r>
            <a:endParaRPr kumimoji="1" lang="en-US" altLang="ja-JP" dirty="0"/>
          </a:p>
          <a:p>
            <a:pPr marL="514350" indent="-514350">
              <a:buFont typeface="+mj-lt"/>
              <a:buAutoNum type="arabicPeriod"/>
            </a:pPr>
            <a:r>
              <a:rPr lang="ja-JP" altLang="en-US" dirty="0"/>
              <a:t>電気をつくる</a:t>
            </a:r>
            <a:endParaRPr lang="en-US" altLang="ja-JP" dirty="0"/>
          </a:p>
          <a:p>
            <a:pPr marL="514350" indent="-514350">
              <a:buFont typeface="+mj-lt"/>
              <a:buAutoNum type="arabicPeriod"/>
            </a:pPr>
            <a:r>
              <a:rPr kumimoji="1" lang="ja-JP" altLang="en-US" dirty="0"/>
              <a:t>電気を送る・配る</a:t>
            </a:r>
            <a:endParaRPr kumimoji="1" lang="en-US" altLang="ja-JP" dirty="0"/>
          </a:p>
          <a:p>
            <a:pPr marL="514350" indent="-514350">
              <a:buFont typeface="+mj-lt"/>
              <a:buAutoNum type="arabicPeriod"/>
            </a:pPr>
            <a:r>
              <a:rPr lang="ja-JP" altLang="en-US" dirty="0"/>
              <a:t>電気を貯める</a:t>
            </a:r>
            <a:endParaRPr lang="en-US" altLang="ja-JP" dirty="0"/>
          </a:p>
          <a:p>
            <a:pPr marL="514350" indent="-514350">
              <a:buFont typeface="+mj-lt"/>
              <a:buAutoNum type="arabicPeriod"/>
            </a:pPr>
            <a:r>
              <a:rPr kumimoji="1" lang="ja-JP" altLang="en-US" dirty="0"/>
              <a:t>スマートに安全・確実に電気を使う</a:t>
            </a:r>
            <a:endParaRPr kumimoji="1" lang="en-US" altLang="ja-JP" dirty="0"/>
          </a:p>
          <a:p>
            <a:pPr marL="514350" indent="-514350">
              <a:buFont typeface="+mj-lt"/>
              <a:buAutoNum type="arabicPeriod"/>
            </a:pPr>
            <a:endParaRPr kumimoji="1" lang="ja-JP" altLang="en-US" dirty="0"/>
          </a:p>
        </p:txBody>
      </p:sp>
      <p:pic>
        <p:nvPicPr>
          <p:cNvPr id="4" name="図 3">
            <a:extLst>
              <a:ext uri="{FF2B5EF4-FFF2-40B4-BE49-F238E27FC236}">
                <a16:creationId xmlns:a16="http://schemas.microsoft.com/office/drawing/2014/main" id="{838DF4D3-FFD8-43AE-AF4A-F87F35985449}"/>
              </a:ext>
            </a:extLst>
          </p:cNvPr>
          <p:cNvPicPr>
            <a:picLocks noChangeAspect="1"/>
          </p:cNvPicPr>
          <p:nvPr/>
        </p:nvPicPr>
        <p:blipFill>
          <a:blip r:embed="rId3"/>
          <a:stretch>
            <a:fillRect/>
          </a:stretch>
        </p:blipFill>
        <p:spPr>
          <a:xfrm rot="5400000">
            <a:off x="-558425" y="3055938"/>
            <a:ext cx="5069201" cy="2338704"/>
          </a:xfrm>
          <a:prstGeom prst="rect">
            <a:avLst/>
          </a:prstGeom>
        </p:spPr>
      </p:pic>
    </p:spTree>
    <p:extLst>
      <p:ext uri="{BB962C8B-B14F-4D97-AF65-F5344CB8AC3E}">
        <p14:creationId xmlns:p14="http://schemas.microsoft.com/office/powerpoint/2010/main" val="1462487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775809-6EC9-4F6A-B1BA-FB7471C81715}"/>
              </a:ext>
            </a:extLst>
          </p:cNvPr>
          <p:cNvSpPr>
            <a:spLocks noGrp="1"/>
          </p:cNvSpPr>
          <p:nvPr>
            <p:ph type="title"/>
          </p:nvPr>
        </p:nvSpPr>
        <p:spPr>
          <a:xfrm>
            <a:off x="628650" y="53152"/>
            <a:ext cx="7886700" cy="1325563"/>
          </a:xfrm>
        </p:spPr>
        <p:txBody>
          <a:bodyPr>
            <a:normAutofit/>
          </a:bodyPr>
          <a:lstStyle/>
          <a:p>
            <a:r>
              <a:rPr kumimoji="1" lang="ja-JP" altLang="en-US" dirty="0"/>
              <a:t>マッピング表</a:t>
            </a:r>
            <a:br>
              <a:rPr kumimoji="1" lang="en-US" altLang="ja-JP" dirty="0"/>
            </a:br>
            <a:r>
              <a:rPr kumimoji="1" lang="ja-JP" altLang="en-US" sz="3100" dirty="0"/>
              <a:t>［高等学校用］［小学校中学校用］</a:t>
            </a:r>
          </a:p>
        </p:txBody>
      </p:sp>
      <p:pic>
        <p:nvPicPr>
          <p:cNvPr id="4" name="図 3">
            <a:extLst>
              <a:ext uri="{FF2B5EF4-FFF2-40B4-BE49-F238E27FC236}">
                <a16:creationId xmlns:a16="http://schemas.microsoft.com/office/drawing/2014/main" id="{C65DE538-16CC-4284-8ECE-3F6EE7B6CF64}"/>
              </a:ext>
            </a:extLst>
          </p:cNvPr>
          <p:cNvPicPr>
            <a:picLocks noChangeAspect="1"/>
          </p:cNvPicPr>
          <p:nvPr/>
        </p:nvPicPr>
        <p:blipFill>
          <a:blip r:embed="rId2"/>
          <a:stretch>
            <a:fillRect/>
          </a:stretch>
        </p:blipFill>
        <p:spPr>
          <a:xfrm>
            <a:off x="75304" y="1406164"/>
            <a:ext cx="8993392" cy="5465682"/>
          </a:xfrm>
          <a:prstGeom prst="rect">
            <a:avLst/>
          </a:prstGeom>
        </p:spPr>
      </p:pic>
      <p:sp>
        <p:nvSpPr>
          <p:cNvPr id="5" name="テキスト ボックス 4">
            <a:extLst>
              <a:ext uri="{FF2B5EF4-FFF2-40B4-BE49-F238E27FC236}">
                <a16:creationId xmlns:a16="http://schemas.microsoft.com/office/drawing/2014/main" id="{BDB7F7F2-3745-4F6D-9436-67B5632BF411}"/>
              </a:ext>
            </a:extLst>
          </p:cNvPr>
          <p:cNvSpPr txBox="1"/>
          <p:nvPr/>
        </p:nvSpPr>
        <p:spPr>
          <a:xfrm>
            <a:off x="75304" y="1118793"/>
            <a:ext cx="9068696" cy="369332"/>
          </a:xfrm>
          <a:prstGeom prst="rect">
            <a:avLst/>
          </a:prstGeom>
          <a:noFill/>
        </p:spPr>
        <p:txBody>
          <a:bodyPr wrap="square" rtlCol="0">
            <a:spAutoFit/>
          </a:bodyPr>
          <a:lstStyle/>
          <a:p>
            <a:r>
              <a:rPr kumimoji="1" lang="en-US" altLang="ja-JP" dirty="0"/>
              <a:t>(</a:t>
            </a:r>
            <a:r>
              <a:rPr kumimoji="1" lang="en-US" altLang="ja-JP" dirty="0">
                <a:hlinkClick r:id="rId3"/>
              </a:rPr>
              <a:t>http://www.ieej.org/denki/h-school.html</a:t>
            </a:r>
            <a:r>
              <a:rPr kumimoji="1" lang="en-US" altLang="ja-JP" dirty="0"/>
              <a:t> )(</a:t>
            </a:r>
            <a:r>
              <a:rPr kumimoji="1" lang="en-US" altLang="ja-JP" dirty="0">
                <a:hlinkClick r:id="rId4"/>
              </a:rPr>
              <a:t>http://www.ieej.org/denki/sp-school.html</a:t>
            </a:r>
            <a:r>
              <a:rPr kumimoji="1" lang="en-US" altLang="ja-JP" dirty="0"/>
              <a:t> )</a:t>
            </a:r>
            <a:endParaRPr kumimoji="1" lang="ja-JP" altLang="en-US" dirty="0"/>
          </a:p>
        </p:txBody>
      </p:sp>
    </p:spTree>
    <p:extLst>
      <p:ext uri="{BB962C8B-B14F-4D97-AF65-F5344CB8AC3E}">
        <p14:creationId xmlns:p14="http://schemas.microsoft.com/office/powerpoint/2010/main" val="3877481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2066C980-D4CF-436F-A530-2082B5E1A344}"/>
              </a:ext>
            </a:extLst>
          </p:cNvPr>
          <p:cNvGrpSpPr/>
          <p:nvPr/>
        </p:nvGrpSpPr>
        <p:grpSpPr>
          <a:xfrm>
            <a:off x="1291546" y="3498108"/>
            <a:ext cx="1977524" cy="3278734"/>
            <a:chOff x="1461669" y="3752581"/>
            <a:chExt cx="1172194" cy="2737186"/>
          </a:xfrm>
        </p:grpSpPr>
        <p:pic>
          <p:nvPicPr>
            <p:cNvPr id="4" name="図 3">
              <a:extLst>
                <a:ext uri="{FF2B5EF4-FFF2-40B4-BE49-F238E27FC236}">
                  <a16:creationId xmlns:a16="http://schemas.microsoft.com/office/drawing/2014/main" id="{2F42890D-4B1A-445F-A3A1-C5516879D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1669" y="3752581"/>
              <a:ext cx="894777" cy="2106579"/>
            </a:xfrm>
            <a:prstGeom prst="rect">
              <a:avLst/>
            </a:prstGeom>
          </p:spPr>
        </p:pic>
        <p:pic>
          <p:nvPicPr>
            <p:cNvPr id="5" name="図 4">
              <a:extLst>
                <a:ext uri="{FF2B5EF4-FFF2-40B4-BE49-F238E27FC236}">
                  <a16:creationId xmlns:a16="http://schemas.microsoft.com/office/drawing/2014/main" id="{C9563E59-F150-4BF4-A297-3FAF1BD09B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7679" y="4335562"/>
              <a:ext cx="876184" cy="2154205"/>
            </a:xfrm>
            <a:prstGeom prst="rect">
              <a:avLst/>
            </a:prstGeom>
          </p:spPr>
        </p:pic>
      </p:grpSp>
      <p:sp>
        <p:nvSpPr>
          <p:cNvPr id="2" name="タイトル 1">
            <a:extLst>
              <a:ext uri="{FF2B5EF4-FFF2-40B4-BE49-F238E27FC236}">
                <a16:creationId xmlns:a16="http://schemas.microsoft.com/office/drawing/2014/main" id="{01A1B5E4-E714-4AB0-81DF-10114896FC26}"/>
              </a:ext>
            </a:extLst>
          </p:cNvPr>
          <p:cNvSpPr>
            <a:spLocks noGrp="1"/>
          </p:cNvSpPr>
          <p:nvPr>
            <p:ph type="title"/>
          </p:nvPr>
        </p:nvSpPr>
        <p:spPr/>
        <p:txBody>
          <a:bodyPr/>
          <a:lstStyle/>
          <a:p>
            <a:r>
              <a:rPr kumimoji="1" lang="ja-JP" altLang="en-US" dirty="0"/>
              <a:t>３．</a:t>
            </a:r>
            <a:r>
              <a:rPr lang="ja-JP" altLang="ja-JP" dirty="0"/>
              <a:t>学習課題の設定</a:t>
            </a:r>
            <a:endParaRPr kumimoji="1" lang="ja-JP" altLang="en-US" dirty="0"/>
          </a:p>
        </p:txBody>
      </p:sp>
      <p:sp>
        <p:nvSpPr>
          <p:cNvPr id="3" name="コンテンツ プレースホルダー 2">
            <a:extLst>
              <a:ext uri="{FF2B5EF4-FFF2-40B4-BE49-F238E27FC236}">
                <a16:creationId xmlns:a16="http://schemas.microsoft.com/office/drawing/2014/main" id="{C3E8BB91-6E7C-4EBC-BF69-A25FAFEDF26A}"/>
              </a:ext>
            </a:extLst>
          </p:cNvPr>
          <p:cNvSpPr>
            <a:spLocks noGrp="1"/>
          </p:cNvSpPr>
          <p:nvPr>
            <p:ph sz="half" idx="1"/>
          </p:nvPr>
        </p:nvSpPr>
        <p:spPr>
          <a:xfrm>
            <a:off x="628649" y="1666130"/>
            <a:ext cx="6877937" cy="4351338"/>
          </a:xfrm>
        </p:spPr>
        <p:txBody>
          <a:bodyPr/>
          <a:lstStyle/>
          <a:p>
            <a:r>
              <a:rPr lang="ja-JP" altLang="en-US" dirty="0"/>
              <a:t>動機づけ</a:t>
            </a:r>
            <a:endParaRPr lang="en-US" altLang="ja-JP" dirty="0"/>
          </a:p>
          <a:p>
            <a:pPr marL="457200" lvl="1" indent="0">
              <a:buNone/>
            </a:pPr>
            <a:r>
              <a:rPr lang="ja-JP" altLang="en-US" dirty="0"/>
              <a:t>電気はエネルギー（の一種）</a:t>
            </a:r>
            <a:br>
              <a:rPr lang="en-US" altLang="ja-JP" dirty="0"/>
            </a:br>
            <a:r>
              <a:rPr lang="ja-JP" altLang="en-US" dirty="0"/>
              <a:t>→ どこを伝わるのだろう（電線の中？）</a:t>
            </a:r>
            <a:endParaRPr lang="en-US" altLang="ja-JP" dirty="0"/>
          </a:p>
          <a:p>
            <a:pPr marL="457200" lvl="1" indent="0">
              <a:buNone/>
            </a:pPr>
            <a:endParaRPr lang="ja-JP" altLang="en-US" dirty="0"/>
          </a:p>
          <a:p>
            <a:r>
              <a:rPr lang="ja-JP" altLang="en-US" dirty="0"/>
              <a:t>事例の提供</a:t>
            </a:r>
            <a:endParaRPr lang="en-US" altLang="ja-JP" dirty="0"/>
          </a:p>
          <a:p>
            <a:endParaRPr lang="en-US" altLang="ja-JP" dirty="0"/>
          </a:p>
          <a:p>
            <a:endParaRPr lang="ja-JP" altLang="en-US" dirty="0"/>
          </a:p>
          <a:p>
            <a:endParaRPr kumimoji="1" lang="ja-JP" altLang="en-US" dirty="0"/>
          </a:p>
        </p:txBody>
      </p:sp>
      <p:sp>
        <p:nvSpPr>
          <p:cNvPr id="6" name="コンテンツ プレースホルダー 5">
            <a:extLst>
              <a:ext uri="{FF2B5EF4-FFF2-40B4-BE49-F238E27FC236}">
                <a16:creationId xmlns:a16="http://schemas.microsoft.com/office/drawing/2014/main" id="{0603EA34-30D8-461E-A619-6296CAF01921}"/>
              </a:ext>
            </a:extLst>
          </p:cNvPr>
          <p:cNvSpPr>
            <a:spLocks noGrp="1"/>
          </p:cNvSpPr>
          <p:nvPr>
            <p:ph sz="half" idx="2"/>
          </p:nvPr>
        </p:nvSpPr>
        <p:spPr>
          <a:xfrm>
            <a:off x="4249271" y="3269505"/>
            <a:ext cx="4266079" cy="2747962"/>
          </a:xfrm>
        </p:spPr>
        <p:txBody>
          <a:bodyPr/>
          <a:lstStyle/>
          <a:p>
            <a:r>
              <a:rPr lang="ja-JP" altLang="en-US" dirty="0"/>
              <a:t>能動的考察の課題設定</a:t>
            </a:r>
          </a:p>
          <a:p>
            <a:endParaRPr kumimoji="1" lang="ja-JP" altLang="en-US" dirty="0"/>
          </a:p>
        </p:txBody>
      </p:sp>
      <p:pic>
        <p:nvPicPr>
          <p:cNvPr id="7" name="図 6">
            <a:extLst>
              <a:ext uri="{FF2B5EF4-FFF2-40B4-BE49-F238E27FC236}">
                <a16:creationId xmlns:a16="http://schemas.microsoft.com/office/drawing/2014/main" id="{601C7AE9-B949-4950-8227-94F752E9FBDF}"/>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a:off x="4839904" y="3760680"/>
            <a:ext cx="2865368" cy="3011685"/>
          </a:xfrm>
          <a:prstGeom prst="rect">
            <a:avLst/>
          </a:prstGeom>
        </p:spPr>
      </p:pic>
    </p:spTree>
    <p:extLst>
      <p:ext uri="{BB962C8B-B14F-4D97-AF65-F5344CB8AC3E}">
        <p14:creationId xmlns:p14="http://schemas.microsoft.com/office/powerpoint/2010/main" val="146463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TotalTime>
  <Words>1189</Words>
  <Application>Microsoft Office PowerPoint</Application>
  <PresentationFormat>画面に合わせる (4:3)</PresentationFormat>
  <Paragraphs>108</Paragraphs>
  <Slides>15</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新細明體</vt:lpstr>
      <vt:lpstr>游ゴシック</vt:lpstr>
      <vt:lpstr>游ゴシック Light</vt:lpstr>
      <vt:lpstr>Arial</vt:lpstr>
      <vt:lpstr>Calibri</vt:lpstr>
      <vt:lpstr>Calibri Light</vt:lpstr>
      <vt:lpstr>Office テーマ</vt:lpstr>
      <vt:lpstr>大学での学びにつながる電気の知識を深める高校での学びへの提案 ―理数探究・物理での小冊子の活用―</vt:lpstr>
      <vt:lpstr>目次</vt:lpstr>
      <vt:lpstr>１．はじめに</vt:lpstr>
      <vt:lpstr>育てる側の備えは十分か？</vt:lpstr>
      <vt:lpstr>育てる側の備えは十分か？</vt:lpstr>
      <vt:lpstr>２．新学習指導要領</vt:lpstr>
      <vt:lpstr>「電気の知識を深めようシリーズ」小冊子</vt:lpstr>
      <vt:lpstr>マッピング表 ［高等学校用］［小学校中学校用］</vt:lpstr>
      <vt:lpstr>３．学習課題の設定</vt:lpstr>
      <vt:lpstr>大学に行くとたった4つの式で！</vt:lpstr>
      <vt:lpstr>電気学会がやりたいこと</vt:lpstr>
      <vt:lpstr>東京電機大学の 平成30年度足立区立中学校研究会理科部研修会 　　　　　　　　　　　　　（2018年8月6日）</vt:lpstr>
      <vt:lpstr>付録</vt:lpstr>
      <vt:lpstr>何をやってもアクティブラーニング !?</vt:lpstr>
      <vt:lpstr>アクティブ・ラーニング（文科省の定義）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大学での学びにつながる電気の知識を深める高校での学びへの提案 ―理数探究・物理での小冊子の活用―</dc:title>
  <dc:creator>okita</dc:creator>
  <cp:lastModifiedBy>okita</cp:lastModifiedBy>
  <cp:revision>29</cp:revision>
  <cp:lastPrinted>2018-08-08T23:03:01Z</cp:lastPrinted>
  <dcterms:created xsi:type="dcterms:W3CDTF">2018-08-04T04:17:18Z</dcterms:created>
  <dcterms:modified xsi:type="dcterms:W3CDTF">2018-08-08T23:05:36Z</dcterms:modified>
</cp:coreProperties>
</file>